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notesMasterIdLst>
    <p:notesMasterId r:id="rId14"/>
  </p:notesMasterIdLst>
  <p:handoutMasterIdLst>
    <p:handoutMasterId r:id="rId15"/>
  </p:handoutMasterIdLst>
  <p:sldIdLst>
    <p:sldId id="264" r:id="rId4"/>
    <p:sldId id="268" r:id="rId5"/>
    <p:sldId id="280" r:id="rId6"/>
    <p:sldId id="288" r:id="rId7"/>
    <p:sldId id="279" r:id="rId8"/>
    <p:sldId id="298" r:id="rId9"/>
    <p:sldId id="293" r:id="rId10"/>
    <p:sldId id="296" r:id="rId11"/>
    <p:sldId id="294" r:id="rId12"/>
    <p:sldId id="283" r:id="rId13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5248" autoAdjust="0"/>
  </p:normalViewPr>
  <p:slideViewPr>
    <p:cSldViewPr>
      <p:cViewPr>
        <p:scale>
          <a:sx n="70" d="100"/>
          <a:sy n="70" d="100"/>
        </p:scale>
        <p:origin x="18" y="-4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AFD0936A-F374-442C-84ED-A069C5EDD1AE}" type="datetimeFigureOut">
              <a:rPr lang="en-US" smtClean="0"/>
              <a:pPr/>
              <a:t>6/15/2012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7956C4FA-11F7-4631-BAE4-A9987F1F24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3239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6B678EBE-960F-4AEC-9B35-6B1B872E7C62}" type="datetimeFigureOut">
              <a:rPr lang="en-US" smtClean="0"/>
              <a:pPr/>
              <a:t>6/15/2012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4417534E-52C4-4875-8AFD-EFB04EE6BFB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5447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226C925-B2B1-4AD3-ACB3-932E876071E4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7534E-52C4-4875-8AFD-EFB04EE6BFB2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7534E-52C4-4875-8AFD-EFB04EE6BFB2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7534E-52C4-4875-8AFD-EFB04EE6BFB2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7534E-52C4-4875-8AFD-EFB04EE6BFB2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7534E-52C4-4875-8AFD-EFB04EE6BFB2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pn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4.png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4.pn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4.pn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4.png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4.png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4.png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4.png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0" y="0"/>
            <a:ext cx="9144000" cy="31242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Times New Roman" pitchFamily="18" charset="0"/>
            </a:endParaRPr>
          </a:p>
        </p:txBody>
      </p:sp>
      <p:grpSp>
        <p:nvGrpSpPr>
          <p:cNvPr id="2" name="Group 55"/>
          <p:cNvGrpSpPr>
            <a:grpSpLocks/>
          </p:cNvGrpSpPr>
          <p:nvPr/>
        </p:nvGrpSpPr>
        <p:grpSpPr bwMode="auto">
          <a:xfrm>
            <a:off x="228600" y="5715000"/>
            <a:ext cx="3962400" cy="1022350"/>
            <a:chOff x="4876800" y="5835650"/>
            <a:chExt cx="3962400" cy="1022350"/>
          </a:xfrm>
        </p:grpSpPr>
        <p:grpSp>
          <p:nvGrpSpPr>
            <p:cNvPr id="3" name="Group 54"/>
            <p:cNvGrpSpPr>
              <a:grpSpLocks/>
            </p:cNvGrpSpPr>
            <p:nvPr/>
          </p:nvGrpSpPr>
          <p:grpSpPr bwMode="auto">
            <a:xfrm>
              <a:off x="6096000" y="5943600"/>
              <a:ext cx="2743200" cy="757238"/>
              <a:chOff x="1295400" y="157163"/>
              <a:chExt cx="2743200" cy="757238"/>
            </a:xfrm>
          </p:grpSpPr>
          <p:sp>
            <p:nvSpPr>
              <p:cNvPr id="8" name="TextBox 7"/>
              <p:cNvSpPr txBox="1"/>
              <p:nvPr/>
            </p:nvSpPr>
            <p:spPr bwMode="auto">
              <a:xfrm>
                <a:off x="1295400" y="157163"/>
                <a:ext cx="2743200" cy="604838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fontAlgn="base">
                  <a:lnSpc>
                    <a:spcPts val="2000"/>
                  </a:lnSpc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2000" dirty="0">
                    <a:solidFill>
                      <a:srgbClr val="B40000"/>
                    </a:solidFill>
                    <a:latin typeface="Maiandra GD" pitchFamily="34" charset="0"/>
                  </a:rPr>
                  <a:t>N</a:t>
                </a:r>
                <a:r>
                  <a:rPr lang="en-US" sz="1600" dirty="0">
                    <a:solidFill>
                      <a:srgbClr val="B40000"/>
                    </a:solidFill>
                    <a:latin typeface="Maiandra GD" pitchFamily="34" charset="0"/>
                  </a:rPr>
                  <a:t>orthwest </a:t>
                </a:r>
                <a:r>
                  <a:rPr lang="en-US" sz="2000" dirty="0">
                    <a:solidFill>
                      <a:srgbClr val="B40000"/>
                    </a:solidFill>
                    <a:latin typeface="Maiandra GD" pitchFamily="34" charset="0"/>
                  </a:rPr>
                  <a:t>P</a:t>
                </a:r>
                <a:r>
                  <a:rPr lang="en-US" sz="1600" dirty="0">
                    <a:solidFill>
                      <a:srgbClr val="B40000"/>
                    </a:solidFill>
                    <a:latin typeface="Maiandra GD" pitchFamily="34" charset="0"/>
                  </a:rPr>
                  <a:t>ortland </a:t>
                </a:r>
                <a:r>
                  <a:rPr lang="en-US" sz="2000" dirty="0">
                    <a:solidFill>
                      <a:srgbClr val="B40000"/>
                    </a:solidFill>
                    <a:latin typeface="Maiandra GD" pitchFamily="34" charset="0"/>
                  </a:rPr>
                  <a:t>A</a:t>
                </a:r>
                <a:r>
                  <a:rPr lang="en-US" sz="1600" dirty="0">
                    <a:solidFill>
                      <a:srgbClr val="B40000"/>
                    </a:solidFill>
                    <a:latin typeface="Maiandra GD" pitchFamily="34" charset="0"/>
                  </a:rPr>
                  <a:t>rea</a:t>
                </a:r>
              </a:p>
              <a:p>
                <a:pPr fontAlgn="base">
                  <a:lnSpc>
                    <a:spcPts val="2000"/>
                  </a:lnSpc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1600" dirty="0">
                    <a:solidFill>
                      <a:srgbClr val="B40000"/>
                    </a:solidFill>
                    <a:latin typeface="Maiandra GD" pitchFamily="34" charset="0"/>
                  </a:rPr>
                  <a:t>         </a:t>
                </a:r>
                <a:r>
                  <a:rPr lang="en-US" sz="2000" dirty="0">
                    <a:solidFill>
                      <a:srgbClr val="B40000"/>
                    </a:solidFill>
                    <a:latin typeface="Maiandra GD" pitchFamily="34" charset="0"/>
                  </a:rPr>
                  <a:t>I</a:t>
                </a:r>
                <a:r>
                  <a:rPr lang="en-US" sz="1600" dirty="0">
                    <a:solidFill>
                      <a:srgbClr val="B40000"/>
                    </a:solidFill>
                    <a:latin typeface="Maiandra GD" pitchFamily="34" charset="0"/>
                  </a:rPr>
                  <a:t>ndian </a:t>
                </a:r>
                <a:r>
                  <a:rPr lang="en-US" sz="2000" dirty="0">
                    <a:solidFill>
                      <a:srgbClr val="B40000"/>
                    </a:solidFill>
                    <a:latin typeface="Maiandra GD" pitchFamily="34" charset="0"/>
                  </a:rPr>
                  <a:t>H</a:t>
                </a:r>
                <a:r>
                  <a:rPr lang="en-US" sz="1600" dirty="0">
                    <a:solidFill>
                      <a:srgbClr val="B40000"/>
                    </a:solidFill>
                    <a:latin typeface="Maiandra GD" pitchFamily="34" charset="0"/>
                  </a:rPr>
                  <a:t>ealth </a:t>
                </a:r>
                <a:r>
                  <a:rPr lang="en-US" sz="2000" dirty="0">
                    <a:solidFill>
                      <a:srgbClr val="B40000"/>
                    </a:solidFill>
                    <a:latin typeface="Maiandra GD" pitchFamily="34" charset="0"/>
                  </a:rPr>
                  <a:t>B</a:t>
                </a:r>
                <a:r>
                  <a:rPr lang="en-US" sz="1600" dirty="0">
                    <a:solidFill>
                      <a:srgbClr val="B40000"/>
                    </a:solidFill>
                    <a:latin typeface="Maiandra GD" pitchFamily="34" charset="0"/>
                  </a:rPr>
                  <a:t>oard</a:t>
                </a:r>
              </a:p>
            </p:txBody>
          </p:sp>
          <p:sp>
            <p:nvSpPr>
              <p:cNvPr id="9" name="TextBox 8"/>
              <p:cNvSpPr txBox="1"/>
              <p:nvPr/>
            </p:nvSpPr>
            <p:spPr bwMode="auto">
              <a:xfrm>
                <a:off x="1371600" y="652463"/>
                <a:ext cx="2514600" cy="261938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algn="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1100" i="1" dirty="0">
                    <a:solidFill>
                      <a:srgbClr val="C32D2E">
                        <a:lumMod val="50000"/>
                      </a:srgbClr>
                    </a:solidFill>
                    <a:latin typeface="Gill Sans MT" pitchFamily="34" charset="0"/>
                    <a:cs typeface="Estrangelo Edessa" pitchFamily="66"/>
                  </a:rPr>
                  <a:t>Indian Leadership for Indian Health</a:t>
                </a:r>
              </a:p>
            </p:txBody>
          </p:sp>
        </p:grpSp>
        <p:pic>
          <p:nvPicPr>
            <p:cNvPr id="7" name="Picture 8" descr="NPAIHBtransparentTEAL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876800" y="5835650"/>
              <a:ext cx="1219200" cy="1022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5" name="Group 40"/>
          <p:cNvGrpSpPr>
            <a:grpSpLocks/>
          </p:cNvGrpSpPr>
          <p:nvPr/>
        </p:nvGrpSpPr>
        <p:grpSpPr bwMode="auto">
          <a:xfrm>
            <a:off x="0" y="3048000"/>
            <a:ext cx="9144000" cy="180975"/>
            <a:chOff x="0" y="816"/>
            <a:chExt cx="5760" cy="114"/>
          </a:xfrm>
        </p:grpSpPr>
        <p:pic>
          <p:nvPicPr>
            <p:cNvPr id="11" name="Picture 1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1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9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1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Picture 1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7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" name="Picture 1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6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" name="Picture 1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96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" name="Picture 1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15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" name="Picture 2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4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" name="Picture 2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53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" name="Picture 2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72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" name="Picture 2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92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" name="Picture 2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11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" name="Picture 2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30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" name="Picture 2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9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5" name="Picture 2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68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" name="Picture 2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88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7" name="Picture 2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07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" name="Picture 3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26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" name="Picture 3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5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2" name="Picture 2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64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3" name="Picture 3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4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4" name="Picture 3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03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5" name="Picture 3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22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6" name="Picture 3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41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7" name="Picture 3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60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8" name="Picture 3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80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9" name="Picture 3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99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0" name="Picture 3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18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" name="Picture 3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37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2" name="Picture 3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6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0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81000" y="762000"/>
            <a:ext cx="8382000" cy="2133600"/>
          </a:xfrm>
          <a:prstGeom prst="rect">
            <a:avLst/>
          </a:prstGeom>
        </p:spPr>
        <p:txBody>
          <a:bodyPr anchor="b"/>
          <a:lstStyle>
            <a:lvl1pPr algn="ctr">
              <a:defRPr u="none">
                <a:solidFill>
                  <a:srgbClr val="F3EFBF"/>
                </a:solidFill>
                <a:latin typeface="Georgia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1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81000" y="3276600"/>
            <a:ext cx="8382000" cy="2133600"/>
          </a:xfrm>
        </p:spPr>
        <p:txBody>
          <a:bodyPr/>
          <a:lstStyle>
            <a:lvl1pPr marL="0" indent="0" algn="ctr">
              <a:buFontTx/>
              <a:buNone/>
              <a:defRPr sz="3200">
                <a:solidFill>
                  <a:schemeClr val="accent3">
                    <a:lumMod val="50000"/>
                  </a:schemeClr>
                </a:solidFill>
                <a:latin typeface="Georgia" pitchFamily="18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7239000" y="0"/>
            <a:ext cx="1905000" cy="68580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Times New Roman" pitchFamily="18" charset="0"/>
            </a:endParaRPr>
          </a:p>
        </p:txBody>
      </p:sp>
      <p:pic>
        <p:nvPicPr>
          <p:cNvPr id="5" name="Picture 8" descr="NPAIHBtransparentTEA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0" y="152400"/>
            <a:ext cx="1219200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>
              <a:rot lat="0" lon="0" rev="16200000"/>
            </a:camera>
            <a:lightRig rig="threePt" dir="t"/>
          </a:scene3d>
        </p:spPr>
      </p:pic>
      <p:grpSp>
        <p:nvGrpSpPr>
          <p:cNvPr id="6" name="Group 61"/>
          <p:cNvGrpSpPr>
            <a:grpSpLocks/>
          </p:cNvGrpSpPr>
          <p:nvPr/>
        </p:nvGrpSpPr>
        <p:grpSpPr bwMode="auto">
          <a:xfrm>
            <a:off x="7010400" y="47625"/>
            <a:ext cx="304800" cy="6762750"/>
            <a:chOff x="6629400" y="47625"/>
            <a:chExt cx="304800" cy="6762750"/>
          </a:xfrm>
        </p:grpSpPr>
        <p:pic>
          <p:nvPicPr>
            <p:cNvPr id="7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47625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8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352425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9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657225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10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962025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11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1266825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12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1571625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13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1876425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14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2181225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15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2486025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16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2743200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17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3048000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18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3352800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19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3657600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20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3962400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21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4267200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22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4543425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23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4848225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24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5153025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25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5457825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26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5762625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27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6067425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28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6372225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29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6629400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1600200"/>
            <a:ext cx="1905000" cy="4876800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457200"/>
            <a:ext cx="6934200" cy="5791200"/>
          </a:xfrm>
        </p:spPr>
        <p:txBody>
          <a:bodyPr vert="eaVert"/>
          <a:lstStyle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0" name="Date Placeholder 6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3DE7B-745C-42BE-BC43-20FB2A747D52}" type="datetime1">
              <a:rPr lang="en-US"/>
              <a:pPr>
                <a:defRPr/>
              </a:pPr>
              <a:t>6/15/2012</a:t>
            </a:fld>
            <a:endParaRPr lang="en-US" dirty="0"/>
          </a:p>
        </p:txBody>
      </p:sp>
      <p:sp>
        <p:nvSpPr>
          <p:cNvPr id="31" name="Slide Number Placeholder 6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0CDE4-46D5-40E2-8287-C94D0F6386C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2" name="Footer Placeholder 6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Northwest Portland Area Indian Health Board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0" y="0"/>
            <a:ext cx="9144000" cy="31242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Times New Roman" pitchFamily="18" charset="0"/>
            </a:endParaRPr>
          </a:p>
        </p:txBody>
      </p:sp>
      <p:grpSp>
        <p:nvGrpSpPr>
          <p:cNvPr id="2" name="Group 55"/>
          <p:cNvGrpSpPr>
            <a:grpSpLocks/>
          </p:cNvGrpSpPr>
          <p:nvPr/>
        </p:nvGrpSpPr>
        <p:grpSpPr bwMode="auto">
          <a:xfrm>
            <a:off x="228600" y="5715000"/>
            <a:ext cx="3962400" cy="1022350"/>
            <a:chOff x="4876800" y="5835650"/>
            <a:chExt cx="3962400" cy="1022350"/>
          </a:xfrm>
        </p:grpSpPr>
        <p:grpSp>
          <p:nvGrpSpPr>
            <p:cNvPr id="3" name="Group 54"/>
            <p:cNvGrpSpPr>
              <a:grpSpLocks/>
            </p:cNvGrpSpPr>
            <p:nvPr/>
          </p:nvGrpSpPr>
          <p:grpSpPr bwMode="auto">
            <a:xfrm>
              <a:off x="6096000" y="5943600"/>
              <a:ext cx="2743200" cy="757238"/>
              <a:chOff x="1295400" y="157163"/>
              <a:chExt cx="2743200" cy="757238"/>
            </a:xfrm>
          </p:grpSpPr>
          <p:sp>
            <p:nvSpPr>
              <p:cNvPr id="8" name="TextBox 7"/>
              <p:cNvSpPr txBox="1"/>
              <p:nvPr/>
            </p:nvSpPr>
            <p:spPr bwMode="auto">
              <a:xfrm>
                <a:off x="1295400" y="157163"/>
                <a:ext cx="2743200" cy="604838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fontAlgn="base">
                  <a:lnSpc>
                    <a:spcPts val="2000"/>
                  </a:lnSpc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2000" dirty="0">
                    <a:solidFill>
                      <a:srgbClr val="B40000"/>
                    </a:solidFill>
                    <a:latin typeface="Maiandra GD" pitchFamily="34" charset="0"/>
                  </a:rPr>
                  <a:t>N</a:t>
                </a:r>
                <a:r>
                  <a:rPr lang="en-US" sz="1600" dirty="0">
                    <a:solidFill>
                      <a:srgbClr val="B40000"/>
                    </a:solidFill>
                    <a:latin typeface="Maiandra GD" pitchFamily="34" charset="0"/>
                  </a:rPr>
                  <a:t>orthwest </a:t>
                </a:r>
                <a:r>
                  <a:rPr lang="en-US" sz="2000" dirty="0">
                    <a:solidFill>
                      <a:srgbClr val="B40000"/>
                    </a:solidFill>
                    <a:latin typeface="Maiandra GD" pitchFamily="34" charset="0"/>
                  </a:rPr>
                  <a:t>P</a:t>
                </a:r>
                <a:r>
                  <a:rPr lang="en-US" sz="1600" dirty="0">
                    <a:solidFill>
                      <a:srgbClr val="B40000"/>
                    </a:solidFill>
                    <a:latin typeface="Maiandra GD" pitchFamily="34" charset="0"/>
                  </a:rPr>
                  <a:t>ortland </a:t>
                </a:r>
                <a:r>
                  <a:rPr lang="en-US" sz="2000" dirty="0">
                    <a:solidFill>
                      <a:srgbClr val="B40000"/>
                    </a:solidFill>
                    <a:latin typeface="Maiandra GD" pitchFamily="34" charset="0"/>
                  </a:rPr>
                  <a:t>A</a:t>
                </a:r>
                <a:r>
                  <a:rPr lang="en-US" sz="1600" dirty="0">
                    <a:solidFill>
                      <a:srgbClr val="B40000"/>
                    </a:solidFill>
                    <a:latin typeface="Maiandra GD" pitchFamily="34" charset="0"/>
                  </a:rPr>
                  <a:t>rea</a:t>
                </a:r>
              </a:p>
              <a:p>
                <a:pPr fontAlgn="base">
                  <a:lnSpc>
                    <a:spcPts val="2000"/>
                  </a:lnSpc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1600" dirty="0">
                    <a:solidFill>
                      <a:srgbClr val="B40000"/>
                    </a:solidFill>
                    <a:latin typeface="Maiandra GD" pitchFamily="34" charset="0"/>
                  </a:rPr>
                  <a:t>         </a:t>
                </a:r>
                <a:r>
                  <a:rPr lang="en-US" sz="2000" dirty="0">
                    <a:solidFill>
                      <a:srgbClr val="B40000"/>
                    </a:solidFill>
                    <a:latin typeface="Maiandra GD" pitchFamily="34" charset="0"/>
                  </a:rPr>
                  <a:t>I</a:t>
                </a:r>
                <a:r>
                  <a:rPr lang="en-US" sz="1600" dirty="0">
                    <a:solidFill>
                      <a:srgbClr val="B40000"/>
                    </a:solidFill>
                    <a:latin typeface="Maiandra GD" pitchFamily="34" charset="0"/>
                  </a:rPr>
                  <a:t>ndian </a:t>
                </a:r>
                <a:r>
                  <a:rPr lang="en-US" sz="2000" dirty="0">
                    <a:solidFill>
                      <a:srgbClr val="B40000"/>
                    </a:solidFill>
                    <a:latin typeface="Maiandra GD" pitchFamily="34" charset="0"/>
                  </a:rPr>
                  <a:t>H</a:t>
                </a:r>
                <a:r>
                  <a:rPr lang="en-US" sz="1600" dirty="0">
                    <a:solidFill>
                      <a:srgbClr val="B40000"/>
                    </a:solidFill>
                    <a:latin typeface="Maiandra GD" pitchFamily="34" charset="0"/>
                  </a:rPr>
                  <a:t>ealth </a:t>
                </a:r>
                <a:r>
                  <a:rPr lang="en-US" sz="2000" dirty="0">
                    <a:solidFill>
                      <a:srgbClr val="B40000"/>
                    </a:solidFill>
                    <a:latin typeface="Maiandra GD" pitchFamily="34" charset="0"/>
                  </a:rPr>
                  <a:t>B</a:t>
                </a:r>
                <a:r>
                  <a:rPr lang="en-US" sz="1600" dirty="0">
                    <a:solidFill>
                      <a:srgbClr val="B40000"/>
                    </a:solidFill>
                    <a:latin typeface="Maiandra GD" pitchFamily="34" charset="0"/>
                  </a:rPr>
                  <a:t>oard</a:t>
                </a:r>
              </a:p>
            </p:txBody>
          </p:sp>
          <p:sp>
            <p:nvSpPr>
              <p:cNvPr id="9" name="TextBox 8"/>
              <p:cNvSpPr txBox="1"/>
              <p:nvPr/>
            </p:nvSpPr>
            <p:spPr bwMode="auto">
              <a:xfrm>
                <a:off x="1371600" y="652463"/>
                <a:ext cx="2514600" cy="261938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algn="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1100" i="1" dirty="0">
                    <a:solidFill>
                      <a:srgbClr val="C32D2E">
                        <a:lumMod val="50000"/>
                      </a:srgbClr>
                    </a:solidFill>
                    <a:latin typeface="Gill Sans MT" pitchFamily="34" charset="0"/>
                    <a:cs typeface="Estrangelo Edessa" pitchFamily="66"/>
                  </a:rPr>
                  <a:t>Indian Leadership for Indian Health</a:t>
                </a:r>
              </a:p>
            </p:txBody>
          </p:sp>
        </p:grpSp>
        <p:pic>
          <p:nvPicPr>
            <p:cNvPr id="7" name="Picture 8" descr="NPAIHBtransparentTEAL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876800" y="5835650"/>
              <a:ext cx="1219200" cy="1022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5" name="Group 40"/>
          <p:cNvGrpSpPr>
            <a:grpSpLocks/>
          </p:cNvGrpSpPr>
          <p:nvPr/>
        </p:nvGrpSpPr>
        <p:grpSpPr bwMode="auto">
          <a:xfrm>
            <a:off x="0" y="3048000"/>
            <a:ext cx="9144000" cy="180975"/>
            <a:chOff x="0" y="816"/>
            <a:chExt cx="5760" cy="114"/>
          </a:xfrm>
        </p:grpSpPr>
        <p:pic>
          <p:nvPicPr>
            <p:cNvPr id="11" name="Picture 1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1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9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1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Picture 1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7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" name="Picture 1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6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" name="Picture 1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96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" name="Picture 1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15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" name="Picture 2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4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" name="Picture 2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53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" name="Picture 2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72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" name="Picture 2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92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" name="Picture 2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11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" name="Picture 2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30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" name="Picture 2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9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5" name="Picture 2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68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" name="Picture 2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88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7" name="Picture 2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07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" name="Picture 3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26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" name="Picture 3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5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2" name="Picture 2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64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3" name="Picture 3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4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4" name="Picture 3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03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5" name="Picture 3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22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6" name="Picture 3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41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7" name="Picture 3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60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8" name="Picture 3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80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9" name="Picture 3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99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0" name="Picture 3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18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" name="Picture 3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37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2" name="Picture 3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6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0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81000" y="762000"/>
            <a:ext cx="8382000" cy="2133600"/>
          </a:xfrm>
          <a:prstGeom prst="rect">
            <a:avLst/>
          </a:prstGeom>
        </p:spPr>
        <p:txBody>
          <a:bodyPr anchor="b"/>
          <a:lstStyle>
            <a:lvl1pPr algn="ctr">
              <a:defRPr u="none">
                <a:solidFill>
                  <a:srgbClr val="F3EFBF"/>
                </a:solidFill>
                <a:latin typeface="Georgia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1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81000" y="3276600"/>
            <a:ext cx="8382000" cy="2133600"/>
          </a:xfrm>
        </p:spPr>
        <p:txBody>
          <a:bodyPr/>
          <a:lstStyle>
            <a:lvl1pPr marL="0" indent="0" algn="ctr">
              <a:buFontTx/>
              <a:buNone/>
              <a:defRPr sz="3200">
                <a:solidFill>
                  <a:schemeClr val="accent3">
                    <a:lumMod val="50000"/>
                  </a:schemeClr>
                </a:solidFill>
                <a:latin typeface="Georgia" pitchFamily="18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0"/>
            <a:ext cx="9144000" cy="12954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Times New Roman" pitchFamily="18" charset="0"/>
            </a:endParaRPr>
          </a:p>
        </p:txBody>
      </p:sp>
      <p:pic>
        <p:nvPicPr>
          <p:cNvPr id="6" name="Picture 8" descr="NPAIHBtransparentTEA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228600"/>
            <a:ext cx="1219200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0" y="1295400"/>
            <a:ext cx="9144000" cy="180975"/>
            <a:chOff x="0" y="816"/>
            <a:chExt cx="5760" cy="114"/>
          </a:xfrm>
        </p:grpSpPr>
        <p:pic>
          <p:nvPicPr>
            <p:cNvPr id="8" name="Picture 10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1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9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1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7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1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6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1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96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Picture 1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15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" name="Picture 1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4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" name="Picture 1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53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" name="Picture 1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72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" name="Picture 2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92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" name="Picture 2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11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" name="Picture 2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30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" name="Picture 2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9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" name="Picture 2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68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" name="Picture 2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88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" name="Picture 2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07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5" name="Picture 2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26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" name="Picture 2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5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7" name="Picture 2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64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" name="Picture 3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4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" name="Picture 3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03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" name="Picture 3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22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1" name="Picture 3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41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2" name="Picture 3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60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3" name="Picture 3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80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4" name="Picture 3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99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5" name="Picture 3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18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6" name="Picture 3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37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7" name="Picture 3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6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741363" indent="-284163">
              <a:buClr>
                <a:srgbClr val="008080"/>
              </a:buClr>
              <a:buSzPct val="105000"/>
              <a:buFont typeface="Wingdings" pitchFamily="2" charset="2"/>
              <a:buChar char="§"/>
              <a:defRPr lang="en-US" sz="3400" b="0" dirty="0" smtClean="0">
                <a:solidFill>
                  <a:schemeClr val="tx1"/>
                </a:solidFill>
                <a:latin typeface="Trebuchet MS" pitchFamily="34" charset="0"/>
              </a:defRPr>
            </a:lvl2pPr>
            <a:lvl3pPr marL="1262063" indent="-347663">
              <a:buClr>
                <a:srgbClr val="B40000"/>
              </a:buClr>
              <a:buSzPct val="100000"/>
              <a:buFont typeface="Arial" pitchFamily="34" charset="0"/>
              <a:buChar char="•"/>
              <a:defRPr sz="2800" b="0">
                <a:solidFill>
                  <a:schemeClr val="tx1"/>
                </a:solidFill>
              </a:defRPr>
            </a:lvl3pPr>
            <a:lvl4pPr marL="1719263" indent="-347663">
              <a:buFont typeface="Trebuchet MS" pitchFamily="34" charset="0"/>
              <a:buChar char="—"/>
              <a:defRPr sz="2800">
                <a:solidFill>
                  <a:schemeClr val="tx1"/>
                </a:solidFill>
              </a:defRPr>
            </a:lvl4pPr>
            <a:lvl5pPr marL="2176463" indent="-347663">
              <a:buFont typeface="Trebuchet MS" pitchFamily="34" charset="0"/>
              <a:buChar char="—"/>
              <a:defRPr sz="2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76200"/>
            <a:ext cx="7315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38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Northwest Portland Area Indian Health Board</a:t>
            </a:r>
          </a:p>
        </p:txBody>
      </p:sp>
      <p:sp>
        <p:nvSpPr>
          <p:cNvPr id="39" name="Rectangle 4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CAB8FA-0CA9-447D-9F83-4F017373320A}" type="datetime1">
              <a:rPr lang="en-US"/>
              <a:pPr>
                <a:defRPr/>
              </a:pPr>
              <a:t>6/15/2012</a:t>
            </a:fld>
            <a:endParaRPr lang="en-US" dirty="0"/>
          </a:p>
        </p:txBody>
      </p:sp>
      <p:sp>
        <p:nvSpPr>
          <p:cNvPr id="40" name="Rectangle 3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309953-E140-4B1E-8A10-F48E1039D20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0" y="0"/>
            <a:ext cx="9144000" cy="30480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Times New Roman" pitchFamily="18" charset="0"/>
            </a:endParaRPr>
          </a:p>
        </p:txBody>
      </p:sp>
      <p:grpSp>
        <p:nvGrpSpPr>
          <p:cNvPr id="5" name="Group 7"/>
          <p:cNvGrpSpPr>
            <a:grpSpLocks/>
          </p:cNvGrpSpPr>
          <p:nvPr/>
        </p:nvGrpSpPr>
        <p:grpSpPr bwMode="auto">
          <a:xfrm>
            <a:off x="0" y="2971800"/>
            <a:ext cx="9144000" cy="180975"/>
            <a:chOff x="0" y="816"/>
            <a:chExt cx="5760" cy="114"/>
          </a:xfrm>
        </p:grpSpPr>
        <p:pic>
          <p:nvPicPr>
            <p:cNvPr id="6" name="Picture 10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1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1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8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1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7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1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6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5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96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16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15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1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34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Picture 18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3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" name="Picture 19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72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" name="Picture 20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2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" name="Picture 2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11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" name="Picture 2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30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" name="Picture 2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49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" name="Picture 2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68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" name="Picture 25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88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" name="Picture 26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07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" name="Picture 2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26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" name="Picture 28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45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5" name="Picture 29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64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" name="Picture 30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84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7" name="Picture 3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03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2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" name="Picture 3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41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" name="Picture 3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60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1" name="Picture 35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80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2" name="Picture 36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99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3" name="Picture 3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18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4" name="Picture 38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37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5" name="Picture 39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56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371600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6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Northwest Portland Area Indian Health Board</a:t>
            </a:r>
          </a:p>
        </p:txBody>
      </p:sp>
      <p:sp>
        <p:nvSpPr>
          <p:cNvPr id="37" name="Rectangle 36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2AE402-5289-45B8-A47F-7A4AF228A7D7}" type="datetime1">
              <a:rPr lang="en-US"/>
              <a:pPr>
                <a:defRPr/>
              </a:pPr>
              <a:t>6/15/2012</a:t>
            </a:fld>
            <a:endParaRPr lang="en-US" dirty="0"/>
          </a:p>
        </p:txBody>
      </p:sp>
      <p:sp>
        <p:nvSpPr>
          <p:cNvPr id="3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193B26-2E81-4076-9D4E-54206969BE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0" y="0"/>
            <a:ext cx="9144000" cy="12954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Times New Roman" pitchFamily="18" charset="0"/>
            </a:endParaRPr>
          </a:p>
        </p:txBody>
      </p:sp>
      <p:pic>
        <p:nvPicPr>
          <p:cNvPr id="7" name="Picture 8" descr="NPAIHBtransparentTEA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228600"/>
            <a:ext cx="1219200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0" y="1295400"/>
            <a:ext cx="9144000" cy="180975"/>
            <a:chOff x="0" y="816"/>
            <a:chExt cx="5760" cy="114"/>
          </a:xfrm>
        </p:grpSpPr>
        <p:pic>
          <p:nvPicPr>
            <p:cNvPr id="9" name="Picture 10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1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9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1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7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1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6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Picture 1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96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" name="Picture 1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15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" name="Picture 1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4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" name="Picture 1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53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" name="Picture 1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72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" name="Picture 2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92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" name="Picture 2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11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" name="Picture 2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30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" name="Picture 2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9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" name="Picture 2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68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" name="Picture 2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88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5" name="Picture 2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07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" name="Picture 2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26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7" name="Picture 2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5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" name="Picture 2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64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" name="Picture 3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4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" name="Picture 3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03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1" name="Picture 3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22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2" name="Picture 3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41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3" name="Picture 3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60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4" name="Picture 3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80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5" name="Picture 3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99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6" name="Picture 3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18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7" name="Picture 3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37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8" name="Picture 3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6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52600"/>
            <a:ext cx="4038600" cy="4648200"/>
          </a:xfrm>
        </p:spPr>
        <p:txBody>
          <a:bodyPr/>
          <a:lstStyle>
            <a:lvl1pPr>
              <a:defRPr sz="2800"/>
            </a:lvl1pPr>
            <a:lvl2pPr marL="804863" indent="-347663">
              <a:buSzPct val="85000"/>
              <a:defRPr lang="en-US" sz="2000" b="0" dirty="0" smtClean="0">
                <a:solidFill>
                  <a:schemeClr val="tx1"/>
                </a:solidFill>
                <a:latin typeface="Trebuchet MS" pitchFamily="34" charset="0"/>
              </a:defRPr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4038600" cy="4648200"/>
          </a:xfrm>
        </p:spPr>
        <p:txBody>
          <a:bodyPr/>
          <a:lstStyle>
            <a:lvl1pPr>
              <a:defRPr sz="2800"/>
            </a:lvl1pPr>
            <a:lvl2pPr marL="806450" indent="-285750">
              <a:tabLst/>
              <a:defRPr lang="en-US" sz="2000" dirty="0" smtClean="0">
                <a:solidFill>
                  <a:schemeClr val="tx1"/>
                </a:solidFill>
                <a:latin typeface="Trebuchet MS" pitchFamily="34" charset="0"/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76200"/>
            <a:ext cx="7315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39" name="Rectangle 38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Northwest Portland Area Indian Health Board</a:t>
            </a:r>
          </a:p>
        </p:txBody>
      </p:sp>
      <p:sp>
        <p:nvSpPr>
          <p:cNvPr id="40" name="Rectangle 4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30F59D-564F-4BA3-8B26-72E1794B03DE}" type="datetime1">
              <a:rPr lang="en-US"/>
              <a:pPr>
                <a:defRPr/>
              </a:pPr>
              <a:t>6/15/2012</a:t>
            </a:fld>
            <a:endParaRPr lang="en-US" dirty="0"/>
          </a:p>
        </p:txBody>
      </p:sp>
      <p:sp>
        <p:nvSpPr>
          <p:cNvPr id="41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4F8FBB-DFE3-4ABA-A41D-865664A8BAA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0"/>
            <a:ext cx="9144000" cy="12954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Times New Roman" pitchFamily="18" charset="0"/>
            </a:endParaRPr>
          </a:p>
        </p:txBody>
      </p:sp>
      <p:pic>
        <p:nvPicPr>
          <p:cNvPr id="8" name="Picture 8" descr="NPAIHBtransparentTEA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228600"/>
            <a:ext cx="1219200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0" y="1295400"/>
            <a:ext cx="9144000" cy="180975"/>
            <a:chOff x="0" y="816"/>
            <a:chExt cx="5760" cy="114"/>
          </a:xfrm>
        </p:grpSpPr>
        <p:pic>
          <p:nvPicPr>
            <p:cNvPr id="10" name="Picture 10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1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9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1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Picture 1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7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" name="Picture 1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6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" name="Picture 1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96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" name="Picture 1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15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" name="Picture 1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4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" name="Picture 1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53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" name="Picture 1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72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" name="Picture 1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92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" name="Picture 2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11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" name="Picture 2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30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" name="Picture 2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9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5" name="Picture 2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68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" name="Picture 2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88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7" name="Picture 2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07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" name="Picture 2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26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" name="Picture 2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5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" name="Picture 2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64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1" name="Picture 2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4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2" name="Picture 3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03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3" name="Picture 3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22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4" name="Picture 3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41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5" name="Picture 3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60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6" name="Picture 3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80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7" name="Picture 3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99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8" name="Picture 3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18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9" name="Picture 3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37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0" name="Picture 3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6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24000"/>
            <a:ext cx="4040188" cy="8382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4040188" cy="3962400"/>
          </a:xfrm>
        </p:spPr>
        <p:txBody>
          <a:bodyPr/>
          <a:lstStyle>
            <a:lvl1pPr>
              <a:defRPr sz="2400"/>
            </a:lvl1pPr>
            <a:lvl2pPr marL="804863" indent="-347663">
              <a:defRPr lang="en-US" sz="2000" dirty="0" smtClean="0">
                <a:solidFill>
                  <a:schemeClr val="tx1"/>
                </a:solidFill>
                <a:latin typeface="Trebuchet MS" pitchFamily="34" charset="0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24000"/>
            <a:ext cx="4041775" cy="8382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962401"/>
          </a:xfrm>
        </p:spPr>
        <p:txBody>
          <a:bodyPr/>
          <a:lstStyle>
            <a:lvl1pPr>
              <a:defRPr sz="2400"/>
            </a:lvl1pPr>
            <a:lvl2pPr marL="804863" indent="-347663">
              <a:defRPr lang="en-US" sz="2000" dirty="0" smtClean="0">
                <a:solidFill>
                  <a:schemeClr val="tx1"/>
                </a:solidFill>
                <a:latin typeface="Trebuchet MS" pitchFamily="34" charset="0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1371600" y="76200"/>
            <a:ext cx="7315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1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Northwest Portland Area Indian Health Board</a:t>
            </a:r>
          </a:p>
        </p:txBody>
      </p:sp>
      <p:sp>
        <p:nvSpPr>
          <p:cNvPr id="42" name="Rectangle 4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3844B-0E79-4C7E-B9CA-73CE2D04DECA}" type="datetime1">
              <a:rPr lang="en-US"/>
              <a:pPr>
                <a:defRPr/>
              </a:pPr>
              <a:t>6/15/2012</a:t>
            </a:fld>
            <a:endParaRPr lang="en-US" dirty="0"/>
          </a:p>
        </p:txBody>
      </p:sp>
      <p:sp>
        <p:nvSpPr>
          <p:cNvPr id="43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CEA058-F945-4C6D-A0CA-275994C823A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9"/>
          <p:cNvGrpSpPr>
            <a:grpSpLocks/>
          </p:cNvGrpSpPr>
          <p:nvPr/>
        </p:nvGrpSpPr>
        <p:grpSpPr bwMode="auto">
          <a:xfrm>
            <a:off x="0" y="0"/>
            <a:ext cx="9144000" cy="1476375"/>
            <a:chOff x="0" y="0"/>
            <a:chExt cx="9144000" cy="1476375"/>
          </a:xfrm>
        </p:grpSpPr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0" y="0"/>
              <a:ext cx="9144000" cy="1295400"/>
              <a:chOff x="0" y="0"/>
              <a:chExt cx="9144000" cy="1295400"/>
            </a:xfrm>
          </p:grpSpPr>
          <p:sp>
            <p:nvSpPr>
              <p:cNvPr id="35" name="Rectangle 7"/>
              <p:cNvSpPr>
                <a:spLocks noChangeArrowheads="1"/>
              </p:cNvSpPr>
              <p:nvPr/>
            </p:nvSpPr>
            <p:spPr bwMode="auto">
              <a:xfrm>
                <a:off x="0" y="0"/>
                <a:ext cx="9144000" cy="1295400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 dirty="0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pic>
            <p:nvPicPr>
              <p:cNvPr id="36" name="Picture 8" descr="NPAIHBtransparentTEAL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6200" y="228600"/>
                <a:ext cx="1219200" cy="10223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4" name="Group 40"/>
            <p:cNvGrpSpPr>
              <a:grpSpLocks/>
            </p:cNvGrpSpPr>
            <p:nvPr/>
          </p:nvGrpSpPr>
          <p:grpSpPr bwMode="auto">
            <a:xfrm>
              <a:off x="0" y="1295400"/>
              <a:ext cx="9144000" cy="180975"/>
              <a:chOff x="0" y="816"/>
              <a:chExt cx="5760" cy="114"/>
            </a:xfrm>
          </p:grpSpPr>
          <p:pic>
            <p:nvPicPr>
              <p:cNvPr id="5" name="Picture 10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0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6" name="Picture 11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2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" name="Picture 12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84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" name="Picture 13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576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9" name="Picture 14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768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" name="Picture 15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960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" name="Picture 16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152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2" name="Picture 17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344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3" name="Picture 18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536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4" name="Picture 19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728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5" name="Picture 20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20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6" name="Picture 21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2112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7" name="Picture 22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2304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8" name="Picture 23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2496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9" name="Picture 24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2688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" name="Picture 25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2880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1" name="Picture 26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072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2" name="Picture 27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264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3" name="Picture 28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456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4" name="Picture 29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648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5" name="Picture 30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840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6" name="Picture 31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4032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7" name="Picture 32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4224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8" name="Picture 33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4416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" name="Picture 34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4608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0" name="Picture 35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4800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1" name="Picture 36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4992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2" name="Picture 37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5184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3" name="Picture 38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5376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4" name="Picture 39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5568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37" name="Rectangle 2"/>
          <p:cNvSpPr txBox="1">
            <a:spLocks noChangeArrowheads="1"/>
          </p:cNvSpPr>
          <p:nvPr/>
        </p:nvSpPr>
        <p:spPr bwMode="auto">
          <a:xfrm>
            <a:off x="1371600" y="76200"/>
            <a:ext cx="7315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lvl1pPr algn="l"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00" kern="0" dirty="0" smtClean="0">
                <a:solidFill>
                  <a:srgbClr val="990000"/>
                </a:solidFill>
                <a:latin typeface="Georgia" pitchFamily="18" charset="0"/>
              </a:rPr>
              <a:t>Click to edit Master title style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200">
                <a:solidFill>
                  <a:srgbClr val="800000"/>
                </a:solidFill>
                <a:latin typeface="Gill Sans MT" pitchFamily="34" charset="0"/>
              </a:defRPr>
            </a:lvl1pPr>
          </a:lstStyle>
          <a:p>
            <a:pPr>
              <a:defRPr/>
            </a:pPr>
            <a:r>
              <a:rPr lang="en-US" dirty="0"/>
              <a:t>Northwest Portland Area Indian Health Board</a:t>
            </a:r>
          </a:p>
        </p:txBody>
      </p:sp>
      <p:sp>
        <p:nvSpPr>
          <p:cNvPr id="39" name="Rectangle 38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 sz="1200">
                <a:solidFill>
                  <a:srgbClr val="800000"/>
                </a:solidFill>
                <a:latin typeface="Gill Sans MT" pitchFamily="34" charset="0"/>
              </a:defRPr>
            </a:lvl1pPr>
          </a:lstStyle>
          <a:p>
            <a:pPr>
              <a:defRPr/>
            </a:pPr>
            <a:fld id="{29C1E1A0-7579-46A4-9B31-62303218D472}" type="datetime1">
              <a:rPr lang="en-US"/>
              <a:pPr>
                <a:defRPr/>
              </a:pPr>
              <a:t>6/15/2012</a:t>
            </a:fld>
            <a:endParaRPr lang="en-US" dirty="0"/>
          </a:p>
        </p:txBody>
      </p:sp>
      <p:sp>
        <p:nvSpPr>
          <p:cNvPr id="4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 sz="1200">
                <a:solidFill>
                  <a:srgbClr val="800000"/>
                </a:solidFill>
                <a:latin typeface="Georgia" pitchFamily="18" charset="0"/>
              </a:defRPr>
            </a:lvl1pPr>
          </a:lstStyle>
          <a:p>
            <a:pPr>
              <a:defRPr/>
            </a:pPr>
            <a:fld id="{9C7D06AE-20E0-49C7-9537-E8A2F28FCB5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685800"/>
            <a:ext cx="3505200" cy="5562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white"/>
              </a:solidFill>
            </a:endParaRPr>
          </a:p>
        </p:txBody>
      </p:sp>
      <p:grpSp>
        <p:nvGrpSpPr>
          <p:cNvPr id="6" name="Group 38"/>
          <p:cNvGrpSpPr>
            <a:grpSpLocks/>
          </p:cNvGrpSpPr>
          <p:nvPr/>
        </p:nvGrpSpPr>
        <p:grpSpPr bwMode="auto">
          <a:xfrm>
            <a:off x="0" y="0"/>
            <a:ext cx="9144000" cy="609600"/>
            <a:chOff x="0" y="0"/>
            <a:chExt cx="9144000" cy="609600"/>
          </a:xfrm>
        </p:grpSpPr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0" y="0"/>
              <a:ext cx="9144000" cy="609600"/>
            </a:xfrm>
            <a:prstGeom prst="rect">
              <a:avLst/>
            </a:prstGeom>
            <a:solidFill>
              <a:srgbClr val="FFFFCC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dirty="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pic>
          <p:nvPicPr>
            <p:cNvPr id="8" name="Picture 8" descr="NPAIHBtransparentTEAL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685800" cy="5750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9" name="Group 40"/>
          <p:cNvGrpSpPr>
            <a:grpSpLocks/>
          </p:cNvGrpSpPr>
          <p:nvPr/>
        </p:nvGrpSpPr>
        <p:grpSpPr bwMode="auto">
          <a:xfrm>
            <a:off x="0" y="533400"/>
            <a:ext cx="9144000" cy="180975"/>
            <a:chOff x="0" y="816"/>
            <a:chExt cx="5760" cy="114"/>
          </a:xfrm>
        </p:grpSpPr>
        <p:pic>
          <p:nvPicPr>
            <p:cNvPr id="10" name="Picture 10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9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1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1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7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Picture 1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6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" name="Picture 1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96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" name="Picture 1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15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" name="Picture 1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4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" name="Picture 1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53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" name="Picture 1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72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" name="Picture 2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92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" name="Picture 2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11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" name="Picture 2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30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" name="Picture 2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9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" name="Picture 2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68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5" name="Picture 2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88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" name="Picture 2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07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7" name="Picture 2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26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" name="Picture 2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5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" name="Picture 2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64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" name="Picture 3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4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1" name="Picture 3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03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2" name="Picture 3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22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3" name="Picture 3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41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4" name="Picture 3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60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5" name="Picture 3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80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6" name="Picture 3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99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7" name="Picture 3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18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8" name="Picture 3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37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9" name="Picture 3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6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0" name="Group 40"/>
          <p:cNvGrpSpPr>
            <a:grpSpLocks/>
          </p:cNvGrpSpPr>
          <p:nvPr/>
        </p:nvGrpSpPr>
        <p:grpSpPr bwMode="auto">
          <a:xfrm>
            <a:off x="0" y="6248400"/>
            <a:ext cx="9144000" cy="180975"/>
            <a:chOff x="0" y="816"/>
            <a:chExt cx="5760" cy="114"/>
          </a:xfrm>
        </p:grpSpPr>
        <p:pic>
          <p:nvPicPr>
            <p:cNvPr id="41" name="Picture 10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2" name="Picture 1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9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3" name="Picture 1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4" name="Picture 1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7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5" name="Picture 1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6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6" name="Picture 1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96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7" name="Picture 1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15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8" name="Picture 1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4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9" name="Picture 1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53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0" name="Picture 1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72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" name="Picture 2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92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2" name="Picture 2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11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3" name="Picture 2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30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4" name="Picture 2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9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5" name="Picture 2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68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6" name="Picture 2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88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7" name="Picture 2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07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8" name="Picture 2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26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9" name="Picture 2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5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0" name="Picture 2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64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" name="Picture 3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4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2" name="Picture 3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03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3" name="Picture 3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22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4" name="Picture 3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41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5" name="Picture 3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60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6" name="Picture 3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80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7" name="Picture 3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99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8" name="Picture 3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18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9" name="Picture 3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37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0" name="Picture 3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6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2971800" cy="121920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685800"/>
            <a:ext cx="5111750" cy="5562600"/>
          </a:xfrm>
        </p:spPr>
        <p:txBody>
          <a:bodyPr/>
          <a:lstStyle>
            <a:lvl1pPr>
              <a:defRPr sz="3200"/>
            </a:lvl1pPr>
            <a:lvl2pPr marL="914400" indent="-457200">
              <a:buSzPct val="85000"/>
              <a:defRPr sz="2800"/>
            </a:lvl2pPr>
            <a:lvl3pPr marL="1262063" indent="-347663">
              <a:defRPr sz="2400"/>
            </a:lvl3pPr>
            <a:lvl4pPr marL="1719263" indent="-347663">
              <a:defRPr sz="2000"/>
            </a:lvl4pPr>
            <a:lvl5pPr marL="2176463" indent="-347663"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057400"/>
            <a:ext cx="2971800" cy="4114800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1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Northwest Portland Area Indian Health Board</a:t>
            </a:r>
          </a:p>
        </p:txBody>
      </p:sp>
      <p:sp>
        <p:nvSpPr>
          <p:cNvPr id="72" name="Rectangle 4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013360-9D32-4BC0-B11F-F5811241E569}" type="datetime1">
              <a:rPr lang="en-US"/>
              <a:pPr>
                <a:defRPr/>
              </a:pPr>
              <a:t>6/15/2012</a:t>
            </a:fld>
            <a:endParaRPr lang="en-US" dirty="0"/>
          </a:p>
        </p:txBody>
      </p:sp>
      <p:sp>
        <p:nvSpPr>
          <p:cNvPr id="73" name="Rectangle 7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45780A-57F3-42C7-8BF9-787D1861F4C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685800"/>
            <a:ext cx="3505200" cy="5562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white"/>
              </a:solidFill>
            </a:endParaRPr>
          </a:p>
        </p:txBody>
      </p: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0" y="0"/>
            <a:ext cx="9144000" cy="609600"/>
            <a:chOff x="0" y="0"/>
            <a:chExt cx="9144000" cy="609600"/>
          </a:xfrm>
        </p:grpSpPr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0" y="0"/>
              <a:ext cx="9144000" cy="609600"/>
            </a:xfrm>
            <a:prstGeom prst="rect">
              <a:avLst/>
            </a:prstGeom>
            <a:solidFill>
              <a:srgbClr val="FFFFCC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dirty="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pic>
          <p:nvPicPr>
            <p:cNvPr id="8" name="Picture 8" descr="NPAIHBtransparentTEAL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685800" cy="5750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6" name="Group 40"/>
          <p:cNvGrpSpPr>
            <a:grpSpLocks/>
          </p:cNvGrpSpPr>
          <p:nvPr/>
        </p:nvGrpSpPr>
        <p:grpSpPr bwMode="auto">
          <a:xfrm>
            <a:off x="0" y="533400"/>
            <a:ext cx="9144000" cy="180975"/>
            <a:chOff x="0" y="816"/>
            <a:chExt cx="5760" cy="114"/>
          </a:xfrm>
        </p:grpSpPr>
        <p:pic>
          <p:nvPicPr>
            <p:cNvPr id="10" name="Picture 10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9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1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1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7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Picture 1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6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" name="Picture 1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96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" name="Picture 1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15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" name="Picture 1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4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" name="Picture 1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53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" name="Picture 1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72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" name="Picture 2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92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" name="Picture 2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11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" name="Picture 2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30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" name="Picture 2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9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" name="Picture 2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68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5" name="Picture 2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88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" name="Picture 2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07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7" name="Picture 2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26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" name="Picture 2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5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" name="Picture 2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64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" name="Picture 3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4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1" name="Picture 3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03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2" name="Picture 3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22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3" name="Picture 3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41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4" name="Picture 3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60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5" name="Picture 3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80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6" name="Picture 3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99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7" name="Picture 3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18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8" name="Picture 3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37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9" name="Picture 3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6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9" name="Group 40"/>
          <p:cNvGrpSpPr>
            <a:grpSpLocks/>
          </p:cNvGrpSpPr>
          <p:nvPr/>
        </p:nvGrpSpPr>
        <p:grpSpPr bwMode="auto">
          <a:xfrm>
            <a:off x="0" y="6248400"/>
            <a:ext cx="9144000" cy="180975"/>
            <a:chOff x="0" y="816"/>
            <a:chExt cx="5760" cy="114"/>
          </a:xfrm>
        </p:grpSpPr>
        <p:pic>
          <p:nvPicPr>
            <p:cNvPr id="41" name="Picture 10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2" name="Picture 1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9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3" name="Picture 1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4" name="Picture 1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7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5" name="Picture 1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6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6" name="Picture 1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96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7" name="Picture 1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15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8" name="Picture 1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4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9" name="Picture 1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53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0" name="Picture 1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72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" name="Picture 2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92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2" name="Picture 2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11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3" name="Picture 2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30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4" name="Picture 2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9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5" name="Picture 2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68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6" name="Picture 2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88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7" name="Picture 2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07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8" name="Picture 2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26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9" name="Picture 2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5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0" name="Picture 2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64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" name="Picture 3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4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2" name="Picture 3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03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3" name="Picture 3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22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4" name="Picture 3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41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5" name="Picture 3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60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6" name="Picture 3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80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7" name="Picture 3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99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8" name="Picture 3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18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9" name="Picture 3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37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0" name="Picture 3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6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2971800" cy="121920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057400"/>
            <a:ext cx="2971800" cy="4114800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5" name="Picture Placeholder 2"/>
          <p:cNvSpPr>
            <a:spLocks noGrp="1"/>
          </p:cNvSpPr>
          <p:nvPr>
            <p:ph type="pic" idx="1"/>
          </p:nvPr>
        </p:nvSpPr>
        <p:spPr>
          <a:xfrm>
            <a:off x="3581400" y="762000"/>
            <a:ext cx="5410200" cy="5334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71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Northwest Portland Area Indian Health Board</a:t>
            </a:r>
          </a:p>
        </p:txBody>
      </p:sp>
      <p:sp>
        <p:nvSpPr>
          <p:cNvPr id="72" name="Rectangle 4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D3D07F-3835-40D7-A82C-B279B5D3BD2C}" type="datetime1">
              <a:rPr lang="en-US"/>
              <a:pPr>
                <a:defRPr/>
              </a:pPr>
              <a:t>6/15/2012</a:t>
            </a:fld>
            <a:endParaRPr lang="en-US" dirty="0"/>
          </a:p>
        </p:txBody>
      </p:sp>
      <p:sp>
        <p:nvSpPr>
          <p:cNvPr id="73" name="Rectangle 7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1DCAE-C361-4A00-AC5F-A732ED1645D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0" y="0"/>
            <a:ext cx="9144000" cy="1476375"/>
            <a:chOff x="0" y="0"/>
            <a:chExt cx="9144000" cy="1476375"/>
          </a:xfrm>
        </p:grpSpPr>
        <p:grpSp>
          <p:nvGrpSpPr>
            <p:cNvPr id="5" name="Group 38"/>
            <p:cNvGrpSpPr>
              <a:grpSpLocks/>
            </p:cNvGrpSpPr>
            <p:nvPr/>
          </p:nvGrpSpPr>
          <p:grpSpPr bwMode="auto">
            <a:xfrm>
              <a:off x="0" y="0"/>
              <a:ext cx="9144000" cy="1295400"/>
              <a:chOff x="0" y="0"/>
              <a:chExt cx="9144000" cy="1295400"/>
            </a:xfrm>
          </p:grpSpPr>
          <p:sp>
            <p:nvSpPr>
              <p:cNvPr id="37" name="Rectangle 7"/>
              <p:cNvSpPr>
                <a:spLocks noChangeArrowheads="1"/>
              </p:cNvSpPr>
              <p:nvPr/>
            </p:nvSpPr>
            <p:spPr bwMode="auto">
              <a:xfrm>
                <a:off x="0" y="0"/>
                <a:ext cx="9144000" cy="1295400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 dirty="0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pic>
            <p:nvPicPr>
              <p:cNvPr id="38" name="Picture 8" descr="NPAIHBtransparentTEAL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6200" y="228600"/>
                <a:ext cx="1219200" cy="10223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6" name="Group 40"/>
            <p:cNvGrpSpPr>
              <a:grpSpLocks/>
            </p:cNvGrpSpPr>
            <p:nvPr/>
          </p:nvGrpSpPr>
          <p:grpSpPr bwMode="auto">
            <a:xfrm>
              <a:off x="0" y="1295400"/>
              <a:ext cx="9144000" cy="180975"/>
              <a:chOff x="0" y="816"/>
              <a:chExt cx="5760" cy="114"/>
            </a:xfrm>
          </p:grpSpPr>
          <p:pic>
            <p:nvPicPr>
              <p:cNvPr id="7" name="Picture 10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0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" name="Picture 11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2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9" name="Picture 12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84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" name="Picture 13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576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" name="Picture 14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768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2" name="Picture 15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960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3" name="Picture 16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152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4" name="Picture 17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344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5" name="Picture 18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536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6" name="Picture 19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728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7" name="Picture 20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20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8" name="Picture 21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2112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9" name="Picture 22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2304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" name="Picture 23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2496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1" name="Picture 24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2688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2" name="Picture 25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2880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3" name="Picture 26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072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4" name="Picture 27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264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5" name="Picture 28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456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6" name="Picture 29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648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7" name="Picture 30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840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8" name="Picture 31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4032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" name="Picture 32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4224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0" name="Picture 33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4416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1" name="Picture 34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4608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2" name="Picture 35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4800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3" name="Picture 36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4992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4" name="Picture 37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5184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5" name="Picture 38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5376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6" name="Picture 39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5568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152400"/>
            <a:ext cx="7696200" cy="10668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9" name="Date Placeholder 6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88EE67-193F-41AF-BF5F-84B72BD915BE}" type="datetime1">
              <a:rPr lang="en-US"/>
              <a:pPr>
                <a:defRPr/>
              </a:pPr>
              <a:t>6/15/2012</a:t>
            </a:fld>
            <a:endParaRPr lang="en-US" dirty="0"/>
          </a:p>
        </p:txBody>
      </p:sp>
      <p:sp>
        <p:nvSpPr>
          <p:cNvPr id="40" name="Slide Number Placeholder 7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F9AE4C-5693-4CD2-966E-0A68C244430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1" name="Footer Placeholder 7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Northwest Portland Area Indian Health Board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0"/>
            <a:ext cx="9144000" cy="12954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Times New Roman" pitchFamily="18" charset="0"/>
            </a:endParaRPr>
          </a:p>
        </p:txBody>
      </p:sp>
      <p:pic>
        <p:nvPicPr>
          <p:cNvPr id="6" name="Picture 8" descr="NPAIHBtransparentTEA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228600"/>
            <a:ext cx="1219200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0" y="1295400"/>
            <a:ext cx="9144000" cy="180975"/>
            <a:chOff x="0" y="816"/>
            <a:chExt cx="5760" cy="114"/>
          </a:xfrm>
        </p:grpSpPr>
        <p:pic>
          <p:nvPicPr>
            <p:cNvPr id="8" name="Picture 10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1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9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1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7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1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6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1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96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Picture 1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15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" name="Picture 1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4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" name="Picture 1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53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" name="Picture 1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72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" name="Picture 2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92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" name="Picture 2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11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" name="Picture 2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30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" name="Picture 2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9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" name="Picture 2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68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" name="Picture 2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88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" name="Picture 2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07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5" name="Picture 2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26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" name="Picture 2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5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7" name="Picture 2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64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" name="Picture 3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4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" name="Picture 3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03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" name="Picture 3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22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1" name="Picture 3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41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2" name="Picture 3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60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3" name="Picture 3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80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4" name="Picture 3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99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5" name="Picture 3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18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6" name="Picture 3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37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7" name="Picture 3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6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741363" indent="-284163">
              <a:buClr>
                <a:srgbClr val="008080"/>
              </a:buClr>
              <a:buSzPct val="105000"/>
              <a:buFont typeface="Wingdings" pitchFamily="2" charset="2"/>
              <a:buChar char="§"/>
              <a:defRPr lang="en-US" sz="3400" b="0" dirty="0" smtClean="0">
                <a:solidFill>
                  <a:schemeClr val="tx1"/>
                </a:solidFill>
                <a:latin typeface="Trebuchet MS" pitchFamily="34" charset="0"/>
              </a:defRPr>
            </a:lvl2pPr>
            <a:lvl3pPr marL="1262063" indent="-347663">
              <a:buClr>
                <a:srgbClr val="B40000"/>
              </a:buClr>
              <a:buSzPct val="100000"/>
              <a:buFont typeface="Arial" pitchFamily="34" charset="0"/>
              <a:buChar char="•"/>
              <a:defRPr sz="2800" b="0">
                <a:solidFill>
                  <a:schemeClr val="tx1"/>
                </a:solidFill>
              </a:defRPr>
            </a:lvl3pPr>
            <a:lvl4pPr marL="1719263" indent="-347663">
              <a:buFont typeface="Trebuchet MS" pitchFamily="34" charset="0"/>
              <a:buChar char="—"/>
              <a:defRPr sz="2800">
                <a:solidFill>
                  <a:schemeClr val="tx1"/>
                </a:solidFill>
              </a:defRPr>
            </a:lvl4pPr>
            <a:lvl5pPr marL="2176463" indent="-347663">
              <a:buFont typeface="Trebuchet MS" pitchFamily="34" charset="0"/>
              <a:buChar char="—"/>
              <a:defRPr sz="2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76200"/>
            <a:ext cx="7315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38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Northwest Portland Area Indian Health Board</a:t>
            </a:r>
          </a:p>
        </p:txBody>
      </p:sp>
      <p:sp>
        <p:nvSpPr>
          <p:cNvPr id="39" name="Rectangle 4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CAB8FA-0CA9-447D-9F83-4F017373320A}" type="datetime1">
              <a:rPr lang="en-US"/>
              <a:pPr>
                <a:defRPr/>
              </a:pPr>
              <a:t>6/15/2012</a:t>
            </a:fld>
            <a:endParaRPr lang="en-US" dirty="0"/>
          </a:p>
        </p:txBody>
      </p:sp>
      <p:sp>
        <p:nvSpPr>
          <p:cNvPr id="40" name="Rectangle 3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309953-E140-4B1E-8A10-F48E1039D20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7239000" y="0"/>
            <a:ext cx="1905000" cy="68580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Times New Roman" pitchFamily="18" charset="0"/>
            </a:endParaRPr>
          </a:p>
        </p:txBody>
      </p:sp>
      <p:pic>
        <p:nvPicPr>
          <p:cNvPr id="5" name="Picture 8" descr="NPAIHBtransparentTEA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0" y="152400"/>
            <a:ext cx="1219200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>
              <a:rot lat="0" lon="0" rev="16200000"/>
            </a:camera>
            <a:lightRig rig="threePt" dir="t"/>
          </a:scene3d>
        </p:spPr>
      </p:pic>
      <p:grpSp>
        <p:nvGrpSpPr>
          <p:cNvPr id="6" name="Group 61"/>
          <p:cNvGrpSpPr>
            <a:grpSpLocks/>
          </p:cNvGrpSpPr>
          <p:nvPr/>
        </p:nvGrpSpPr>
        <p:grpSpPr bwMode="auto">
          <a:xfrm>
            <a:off x="7010400" y="47625"/>
            <a:ext cx="304800" cy="6762750"/>
            <a:chOff x="6629400" y="47625"/>
            <a:chExt cx="304800" cy="6762750"/>
          </a:xfrm>
        </p:grpSpPr>
        <p:pic>
          <p:nvPicPr>
            <p:cNvPr id="7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47625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8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352425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9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657225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10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962025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11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1266825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12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1571625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13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1876425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14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2181225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15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2486025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16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2743200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17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3048000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18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3352800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19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3657600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20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3962400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21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4267200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22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4543425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23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4848225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24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5153025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25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5457825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26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5762625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27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6067425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28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6372225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29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6629400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1600200"/>
            <a:ext cx="1905000" cy="4876800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457200"/>
            <a:ext cx="6934200" cy="5791200"/>
          </a:xfrm>
        </p:spPr>
        <p:txBody>
          <a:bodyPr vert="eaVert"/>
          <a:lstStyle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0" name="Date Placeholder 6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3DE7B-745C-42BE-BC43-20FB2A747D52}" type="datetime1">
              <a:rPr lang="en-US"/>
              <a:pPr>
                <a:defRPr/>
              </a:pPr>
              <a:t>6/15/2012</a:t>
            </a:fld>
            <a:endParaRPr lang="en-US" dirty="0"/>
          </a:p>
        </p:txBody>
      </p:sp>
      <p:sp>
        <p:nvSpPr>
          <p:cNvPr id="31" name="Slide Number Placeholder 6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0CDE4-46D5-40E2-8287-C94D0F6386C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2" name="Footer Placeholder 6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Northwest Portland Area Indian Health Board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6CD98-35AE-4543-BB6C-3CD9E7EE7FE2}" type="datetimeFigureOut">
              <a:rPr lang="en-US" smtClean="0"/>
              <a:pPr/>
              <a:t>6/15/2012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FDA3-34F0-4D1A-83E0-D285BCE756D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0" y="0"/>
            <a:ext cx="9144000" cy="31242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Times New Roman" pitchFamily="18" charset="0"/>
            </a:endParaRPr>
          </a:p>
        </p:txBody>
      </p:sp>
      <p:grpSp>
        <p:nvGrpSpPr>
          <p:cNvPr id="2" name="Group 55"/>
          <p:cNvGrpSpPr>
            <a:grpSpLocks/>
          </p:cNvGrpSpPr>
          <p:nvPr/>
        </p:nvGrpSpPr>
        <p:grpSpPr bwMode="auto">
          <a:xfrm>
            <a:off x="228600" y="5715000"/>
            <a:ext cx="3962400" cy="1022350"/>
            <a:chOff x="4876800" y="5835650"/>
            <a:chExt cx="3962400" cy="1022350"/>
          </a:xfrm>
        </p:grpSpPr>
        <p:grpSp>
          <p:nvGrpSpPr>
            <p:cNvPr id="3" name="Group 54"/>
            <p:cNvGrpSpPr>
              <a:grpSpLocks/>
            </p:cNvGrpSpPr>
            <p:nvPr/>
          </p:nvGrpSpPr>
          <p:grpSpPr bwMode="auto">
            <a:xfrm>
              <a:off x="6096000" y="5943600"/>
              <a:ext cx="2743200" cy="757238"/>
              <a:chOff x="1295400" y="157163"/>
              <a:chExt cx="2743200" cy="757238"/>
            </a:xfrm>
          </p:grpSpPr>
          <p:sp>
            <p:nvSpPr>
              <p:cNvPr id="8" name="TextBox 7"/>
              <p:cNvSpPr txBox="1"/>
              <p:nvPr/>
            </p:nvSpPr>
            <p:spPr bwMode="auto">
              <a:xfrm>
                <a:off x="1295400" y="157163"/>
                <a:ext cx="2743200" cy="604838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fontAlgn="base">
                  <a:lnSpc>
                    <a:spcPts val="2000"/>
                  </a:lnSpc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2000" dirty="0">
                    <a:solidFill>
                      <a:srgbClr val="B40000"/>
                    </a:solidFill>
                    <a:latin typeface="Maiandra GD" pitchFamily="34" charset="0"/>
                  </a:rPr>
                  <a:t>N</a:t>
                </a:r>
                <a:r>
                  <a:rPr lang="en-US" sz="1600" dirty="0">
                    <a:solidFill>
                      <a:srgbClr val="B40000"/>
                    </a:solidFill>
                    <a:latin typeface="Maiandra GD" pitchFamily="34" charset="0"/>
                  </a:rPr>
                  <a:t>orthwest </a:t>
                </a:r>
                <a:r>
                  <a:rPr lang="en-US" sz="2000" dirty="0">
                    <a:solidFill>
                      <a:srgbClr val="B40000"/>
                    </a:solidFill>
                    <a:latin typeface="Maiandra GD" pitchFamily="34" charset="0"/>
                  </a:rPr>
                  <a:t>P</a:t>
                </a:r>
                <a:r>
                  <a:rPr lang="en-US" sz="1600" dirty="0">
                    <a:solidFill>
                      <a:srgbClr val="B40000"/>
                    </a:solidFill>
                    <a:latin typeface="Maiandra GD" pitchFamily="34" charset="0"/>
                  </a:rPr>
                  <a:t>ortland </a:t>
                </a:r>
                <a:r>
                  <a:rPr lang="en-US" sz="2000" dirty="0">
                    <a:solidFill>
                      <a:srgbClr val="B40000"/>
                    </a:solidFill>
                    <a:latin typeface="Maiandra GD" pitchFamily="34" charset="0"/>
                  </a:rPr>
                  <a:t>A</a:t>
                </a:r>
                <a:r>
                  <a:rPr lang="en-US" sz="1600" dirty="0">
                    <a:solidFill>
                      <a:srgbClr val="B40000"/>
                    </a:solidFill>
                    <a:latin typeface="Maiandra GD" pitchFamily="34" charset="0"/>
                  </a:rPr>
                  <a:t>rea</a:t>
                </a:r>
              </a:p>
              <a:p>
                <a:pPr fontAlgn="base">
                  <a:lnSpc>
                    <a:spcPts val="2000"/>
                  </a:lnSpc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1600" dirty="0">
                    <a:solidFill>
                      <a:srgbClr val="B40000"/>
                    </a:solidFill>
                    <a:latin typeface="Maiandra GD" pitchFamily="34" charset="0"/>
                  </a:rPr>
                  <a:t>         </a:t>
                </a:r>
                <a:r>
                  <a:rPr lang="en-US" sz="2000" dirty="0">
                    <a:solidFill>
                      <a:srgbClr val="B40000"/>
                    </a:solidFill>
                    <a:latin typeface="Maiandra GD" pitchFamily="34" charset="0"/>
                  </a:rPr>
                  <a:t>I</a:t>
                </a:r>
                <a:r>
                  <a:rPr lang="en-US" sz="1600" dirty="0">
                    <a:solidFill>
                      <a:srgbClr val="B40000"/>
                    </a:solidFill>
                    <a:latin typeface="Maiandra GD" pitchFamily="34" charset="0"/>
                  </a:rPr>
                  <a:t>ndian </a:t>
                </a:r>
                <a:r>
                  <a:rPr lang="en-US" sz="2000" dirty="0">
                    <a:solidFill>
                      <a:srgbClr val="B40000"/>
                    </a:solidFill>
                    <a:latin typeface="Maiandra GD" pitchFamily="34" charset="0"/>
                  </a:rPr>
                  <a:t>H</a:t>
                </a:r>
                <a:r>
                  <a:rPr lang="en-US" sz="1600" dirty="0">
                    <a:solidFill>
                      <a:srgbClr val="B40000"/>
                    </a:solidFill>
                    <a:latin typeface="Maiandra GD" pitchFamily="34" charset="0"/>
                  </a:rPr>
                  <a:t>ealth </a:t>
                </a:r>
                <a:r>
                  <a:rPr lang="en-US" sz="2000" dirty="0">
                    <a:solidFill>
                      <a:srgbClr val="B40000"/>
                    </a:solidFill>
                    <a:latin typeface="Maiandra GD" pitchFamily="34" charset="0"/>
                  </a:rPr>
                  <a:t>B</a:t>
                </a:r>
                <a:r>
                  <a:rPr lang="en-US" sz="1600" dirty="0">
                    <a:solidFill>
                      <a:srgbClr val="B40000"/>
                    </a:solidFill>
                    <a:latin typeface="Maiandra GD" pitchFamily="34" charset="0"/>
                  </a:rPr>
                  <a:t>oard</a:t>
                </a:r>
              </a:p>
            </p:txBody>
          </p:sp>
          <p:sp>
            <p:nvSpPr>
              <p:cNvPr id="9" name="TextBox 8"/>
              <p:cNvSpPr txBox="1"/>
              <p:nvPr/>
            </p:nvSpPr>
            <p:spPr bwMode="auto">
              <a:xfrm>
                <a:off x="1371600" y="652463"/>
                <a:ext cx="2514600" cy="261938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algn="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1100" i="1" dirty="0">
                    <a:solidFill>
                      <a:srgbClr val="C32D2E">
                        <a:lumMod val="50000"/>
                      </a:srgbClr>
                    </a:solidFill>
                    <a:latin typeface="Gill Sans MT" pitchFamily="34" charset="0"/>
                    <a:cs typeface="Estrangelo Edessa" pitchFamily="66"/>
                  </a:rPr>
                  <a:t>Indian Leadership for Indian Health</a:t>
                </a:r>
              </a:p>
            </p:txBody>
          </p:sp>
        </p:grpSp>
        <p:pic>
          <p:nvPicPr>
            <p:cNvPr id="7" name="Picture 8" descr="NPAIHBtransparentTEAL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876800" y="5835650"/>
              <a:ext cx="1219200" cy="1022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5" name="Group 40"/>
          <p:cNvGrpSpPr>
            <a:grpSpLocks/>
          </p:cNvGrpSpPr>
          <p:nvPr/>
        </p:nvGrpSpPr>
        <p:grpSpPr bwMode="auto">
          <a:xfrm>
            <a:off x="0" y="3048000"/>
            <a:ext cx="9144000" cy="180975"/>
            <a:chOff x="0" y="816"/>
            <a:chExt cx="5760" cy="114"/>
          </a:xfrm>
        </p:grpSpPr>
        <p:pic>
          <p:nvPicPr>
            <p:cNvPr id="11" name="Picture 1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1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9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1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Picture 1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7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" name="Picture 1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6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" name="Picture 1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96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" name="Picture 1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15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" name="Picture 2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4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" name="Picture 2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53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" name="Picture 2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72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" name="Picture 2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92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" name="Picture 2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11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" name="Picture 2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30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" name="Picture 2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9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5" name="Picture 2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68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" name="Picture 2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88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7" name="Picture 2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07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" name="Picture 3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26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" name="Picture 3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5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2" name="Picture 2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64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3" name="Picture 3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4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4" name="Picture 3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03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5" name="Picture 3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22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6" name="Picture 3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41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7" name="Picture 3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60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8" name="Picture 3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80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9" name="Picture 3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99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0" name="Picture 3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18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" name="Picture 3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37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2" name="Picture 3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6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0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81000" y="762000"/>
            <a:ext cx="8382000" cy="2133600"/>
          </a:xfrm>
          <a:prstGeom prst="rect">
            <a:avLst/>
          </a:prstGeom>
        </p:spPr>
        <p:txBody>
          <a:bodyPr anchor="b"/>
          <a:lstStyle>
            <a:lvl1pPr algn="ctr">
              <a:defRPr u="none">
                <a:solidFill>
                  <a:srgbClr val="F3EFBF"/>
                </a:solidFill>
                <a:latin typeface="Georgia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1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81000" y="3276600"/>
            <a:ext cx="8382000" cy="2133600"/>
          </a:xfrm>
        </p:spPr>
        <p:txBody>
          <a:bodyPr/>
          <a:lstStyle>
            <a:lvl1pPr marL="0" indent="0" algn="ctr">
              <a:buFontTx/>
              <a:buNone/>
              <a:defRPr sz="3200">
                <a:solidFill>
                  <a:schemeClr val="accent3">
                    <a:lumMod val="50000"/>
                  </a:schemeClr>
                </a:solidFill>
                <a:latin typeface="Georgia" pitchFamily="18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0"/>
            <a:ext cx="9144000" cy="12954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Times New Roman" pitchFamily="18" charset="0"/>
            </a:endParaRPr>
          </a:p>
        </p:txBody>
      </p:sp>
      <p:pic>
        <p:nvPicPr>
          <p:cNvPr id="6" name="Picture 8" descr="NPAIHBtransparentTEA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228600"/>
            <a:ext cx="1219200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0" y="1295400"/>
            <a:ext cx="9144000" cy="180975"/>
            <a:chOff x="0" y="816"/>
            <a:chExt cx="5760" cy="114"/>
          </a:xfrm>
        </p:grpSpPr>
        <p:pic>
          <p:nvPicPr>
            <p:cNvPr id="8" name="Picture 10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1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9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1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7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1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6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1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96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Picture 1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15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" name="Picture 1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4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" name="Picture 1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53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" name="Picture 1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72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" name="Picture 2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92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" name="Picture 2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11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" name="Picture 2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30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" name="Picture 2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9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" name="Picture 2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68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" name="Picture 2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88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" name="Picture 2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07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5" name="Picture 2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26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" name="Picture 2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5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7" name="Picture 2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64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" name="Picture 3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4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" name="Picture 3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03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" name="Picture 3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22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1" name="Picture 3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41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2" name="Picture 3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60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3" name="Picture 3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80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4" name="Picture 3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99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5" name="Picture 3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18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6" name="Picture 3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37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7" name="Picture 3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6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741363" indent="-284163">
              <a:buClr>
                <a:srgbClr val="008080"/>
              </a:buClr>
              <a:buSzPct val="105000"/>
              <a:buFont typeface="Wingdings" pitchFamily="2" charset="2"/>
              <a:buChar char="§"/>
              <a:defRPr lang="en-US" sz="3400" b="0" dirty="0" smtClean="0">
                <a:solidFill>
                  <a:schemeClr val="tx1"/>
                </a:solidFill>
                <a:latin typeface="Trebuchet MS" pitchFamily="34" charset="0"/>
              </a:defRPr>
            </a:lvl2pPr>
            <a:lvl3pPr marL="1262063" indent="-347663">
              <a:buClr>
                <a:srgbClr val="B40000"/>
              </a:buClr>
              <a:buSzPct val="100000"/>
              <a:buFont typeface="Arial" pitchFamily="34" charset="0"/>
              <a:buChar char="•"/>
              <a:defRPr sz="2800" b="0">
                <a:solidFill>
                  <a:schemeClr val="tx1"/>
                </a:solidFill>
              </a:defRPr>
            </a:lvl3pPr>
            <a:lvl4pPr marL="1719263" indent="-347663">
              <a:buFont typeface="Trebuchet MS" pitchFamily="34" charset="0"/>
              <a:buChar char="—"/>
              <a:defRPr sz="2800">
                <a:solidFill>
                  <a:schemeClr val="tx1"/>
                </a:solidFill>
              </a:defRPr>
            </a:lvl4pPr>
            <a:lvl5pPr marL="2176463" indent="-347663">
              <a:buFont typeface="Trebuchet MS" pitchFamily="34" charset="0"/>
              <a:buChar char="—"/>
              <a:defRPr sz="2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76200"/>
            <a:ext cx="7315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38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Northwest Portland Area Indian Health Board</a:t>
            </a:r>
          </a:p>
        </p:txBody>
      </p:sp>
      <p:sp>
        <p:nvSpPr>
          <p:cNvPr id="39" name="Rectangle 4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CAB8FA-0CA9-447D-9F83-4F017373320A}" type="datetime1">
              <a:rPr lang="en-US"/>
              <a:pPr>
                <a:defRPr/>
              </a:pPr>
              <a:t>6/15/2012</a:t>
            </a:fld>
            <a:endParaRPr lang="en-US" dirty="0"/>
          </a:p>
        </p:txBody>
      </p:sp>
      <p:sp>
        <p:nvSpPr>
          <p:cNvPr id="40" name="Rectangle 3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309953-E140-4B1E-8A10-F48E1039D20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0" y="0"/>
            <a:ext cx="9144000" cy="30480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Times New Roman" pitchFamily="18" charset="0"/>
            </a:endParaRPr>
          </a:p>
        </p:txBody>
      </p:sp>
      <p:grpSp>
        <p:nvGrpSpPr>
          <p:cNvPr id="5" name="Group 7"/>
          <p:cNvGrpSpPr>
            <a:grpSpLocks/>
          </p:cNvGrpSpPr>
          <p:nvPr/>
        </p:nvGrpSpPr>
        <p:grpSpPr bwMode="auto">
          <a:xfrm>
            <a:off x="0" y="2971800"/>
            <a:ext cx="9144000" cy="180975"/>
            <a:chOff x="0" y="816"/>
            <a:chExt cx="5760" cy="114"/>
          </a:xfrm>
        </p:grpSpPr>
        <p:pic>
          <p:nvPicPr>
            <p:cNvPr id="6" name="Picture 10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1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1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8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1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7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1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6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5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96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16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15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1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34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Picture 18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3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" name="Picture 19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72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" name="Picture 20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2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" name="Picture 2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11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" name="Picture 2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30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" name="Picture 2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49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" name="Picture 2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68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" name="Picture 25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88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" name="Picture 26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07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" name="Picture 2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26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" name="Picture 28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45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5" name="Picture 29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64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" name="Picture 30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84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7" name="Picture 3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03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2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" name="Picture 3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41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" name="Picture 3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60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1" name="Picture 35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80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2" name="Picture 36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99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3" name="Picture 3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18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4" name="Picture 38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37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5" name="Picture 39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56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371600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6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Northwest Portland Area Indian Health Board</a:t>
            </a:r>
          </a:p>
        </p:txBody>
      </p:sp>
      <p:sp>
        <p:nvSpPr>
          <p:cNvPr id="37" name="Rectangle 36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2AE402-5289-45B8-A47F-7A4AF228A7D7}" type="datetime1">
              <a:rPr lang="en-US"/>
              <a:pPr>
                <a:defRPr/>
              </a:pPr>
              <a:t>6/15/2012</a:t>
            </a:fld>
            <a:endParaRPr lang="en-US" dirty="0"/>
          </a:p>
        </p:txBody>
      </p:sp>
      <p:sp>
        <p:nvSpPr>
          <p:cNvPr id="3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193B26-2E81-4076-9D4E-54206969BE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0" y="0"/>
            <a:ext cx="9144000" cy="12954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Times New Roman" pitchFamily="18" charset="0"/>
            </a:endParaRPr>
          </a:p>
        </p:txBody>
      </p:sp>
      <p:pic>
        <p:nvPicPr>
          <p:cNvPr id="7" name="Picture 8" descr="NPAIHBtransparentTEA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228600"/>
            <a:ext cx="1219200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0" y="1295400"/>
            <a:ext cx="9144000" cy="180975"/>
            <a:chOff x="0" y="816"/>
            <a:chExt cx="5760" cy="114"/>
          </a:xfrm>
        </p:grpSpPr>
        <p:pic>
          <p:nvPicPr>
            <p:cNvPr id="9" name="Picture 10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1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9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1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7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1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6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Picture 1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96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" name="Picture 1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15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" name="Picture 1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4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" name="Picture 1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53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" name="Picture 1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72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" name="Picture 2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92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" name="Picture 2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11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" name="Picture 2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30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" name="Picture 2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9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" name="Picture 2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68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" name="Picture 2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88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5" name="Picture 2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07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" name="Picture 2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26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7" name="Picture 2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5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" name="Picture 2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64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" name="Picture 3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4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" name="Picture 3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03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1" name="Picture 3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22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2" name="Picture 3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41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3" name="Picture 3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60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4" name="Picture 3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80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5" name="Picture 3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99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6" name="Picture 3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18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7" name="Picture 3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37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8" name="Picture 3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6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52600"/>
            <a:ext cx="4038600" cy="4648200"/>
          </a:xfrm>
        </p:spPr>
        <p:txBody>
          <a:bodyPr/>
          <a:lstStyle>
            <a:lvl1pPr>
              <a:defRPr sz="2800"/>
            </a:lvl1pPr>
            <a:lvl2pPr marL="804863" indent="-347663">
              <a:buSzPct val="85000"/>
              <a:defRPr lang="en-US" sz="2000" b="0" dirty="0" smtClean="0">
                <a:solidFill>
                  <a:schemeClr val="tx1"/>
                </a:solidFill>
                <a:latin typeface="Trebuchet MS" pitchFamily="34" charset="0"/>
              </a:defRPr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4038600" cy="4648200"/>
          </a:xfrm>
        </p:spPr>
        <p:txBody>
          <a:bodyPr/>
          <a:lstStyle>
            <a:lvl1pPr>
              <a:defRPr sz="2800"/>
            </a:lvl1pPr>
            <a:lvl2pPr marL="806450" indent="-285750">
              <a:tabLst/>
              <a:defRPr lang="en-US" sz="2000" dirty="0" smtClean="0">
                <a:solidFill>
                  <a:schemeClr val="tx1"/>
                </a:solidFill>
                <a:latin typeface="Trebuchet MS" pitchFamily="34" charset="0"/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76200"/>
            <a:ext cx="7315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39" name="Rectangle 38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Northwest Portland Area Indian Health Board</a:t>
            </a:r>
          </a:p>
        </p:txBody>
      </p:sp>
      <p:sp>
        <p:nvSpPr>
          <p:cNvPr id="40" name="Rectangle 4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30F59D-564F-4BA3-8B26-72E1794B03DE}" type="datetime1">
              <a:rPr lang="en-US"/>
              <a:pPr>
                <a:defRPr/>
              </a:pPr>
              <a:t>6/15/2012</a:t>
            </a:fld>
            <a:endParaRPr lang="en-US" dirty="0"/>
          </a:p>
        </p:txBody>
      </p:sp>
      <p:sp>
        <p:nvSpPr>
          <p:cNvPr id="41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4F8FBB-DFE3-4ABA-A41D-865664A8BAA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0"/>
            <a:ext cx="9144000" cy="12954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Times New Roman" pitchFamily="18" charset="0"/>
            </a:endParaRPr>
          </a:p>
        </p:txBody>
      </p:sp>
      <p:pic>
        <p:nvPicPr>
          <p:cNvPr id="8" name="Picture 8" descr="NPAIHBtransparentTEA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228600"/>
            <a:ext cx="1219200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0" y="1295400"/>
            <a:ext cx="9144000" cy="180975"/>
            <a:chOff x="0" y="816"/>
            <a:chExt cx="5760" cy="114"/>
          </a:xfrm>
        </p:grpSpPr>
        <p:pic>
          <p:nvPicPr>
            <p:cNvPr id="10" name="Picture 10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1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9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1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Picture 1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7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" name="Picture 1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6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" name="Picture 1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96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" name="Picture 1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15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" name="Picture 1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4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" name="Picture 1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53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" name="Picture 1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72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" name="Picture 1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92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" name="Picture 2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11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" name="Picture 2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30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" name="Picture 2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9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5" name="Picture 2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68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" name="Picture 2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88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7" name="Picture 2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07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" name="Picture 2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26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" name="Picture 2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5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" name="Picture 2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64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1" name="Picture 2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4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2" name="Picture 3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03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3" name="Picture 3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22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4" name="Picture 3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41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5" name="Picture 3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60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6" name="Picture 3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80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7" name="Picture 3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99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8" name="Picture 3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18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9" name="Picture 3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37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0" name="Picture 3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6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24000"/>
            <a:ext cx="4040188" cy="8382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4040188" cy="3962400"/>
          </a:xfrm>
        </p:spPr>
        <p:txBody>
          <a:bodyPr/>
          <a:lstStyle>
            <a:lvl1pPr>
              <a:defRPr sz="2400"/>
            </a:lvl1pPr>
            <a:lvl2pPr marL="804863" indent="-347663">
              <a:defRPr lang="en-US" sz="2000" dirty="0" smtClean="0">
                <a:solidFill>
                  <a:schemeClr val="tx1"/>
                </a:solidFill>
                <a:latin typeface="Trebuchet MS" pitchFamily="34" charset="0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24000"/>
            <a:ext cx="4041775" cy="8382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962401"/>
          </a:xfrm>
        </p:spPr>
        <p:txBody>
          <a:bodyPr/>
          <a:lstStyle>
            <a:lvl1pPr>
              <a:defRPr sz="2400"/>
            </a:lvl1pPr>
            <a:lvl2pPr marL="804863" indent="-347663">
              <a:defRPr lang="en-US" sz="2000" dirty="0" smtClean="0">
                <a:solidFill>
                  <a:schemeClr val="tx1"/>
                </a:solidFill>
                <a:latin typeface="Trebuchet MS" pitchFamily="34" charset="0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1371600" y="76200"/>
            <a:ext cx="7315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1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Northwest Portland Area Indian Health Board</a:t>
            </a:r>
          </a:p>
        </p:txBody>
      </p:sp>
      <p:sp>
        <p:nvSpPr>
          <p:cNvPr id="42" name="Rectangle 4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3844B-0E79-4C7E-B9CA-73CE2D04DECA}" type="datetime1">
              <a:rPr lang="en-US"/>
              <a:pPr>
                <a:defRPr/>
              </a:pPr>
              <a:t>6/15/2012</a:t>
            </a:fld>
            <a:endParaRPr lang="en-US" dirty="0"/>
          </a:p>
        </p:txBody>
      </p:sp>
      <p:sp>
        <p:nvSpPr>
          <p:cNvPr id="43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CEA058-F945-4C6D-A0CA-275994C823A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9"/>
          <p:cNvGrpSpPr>
            <a:grpSpLocks/>
          </p:cNvGrpSpPr>
          <p:nvPr/>
        </p:nvGrpSpPr>
        <p:grpSpPr bwMode="auto">
          <a:xfrm>
            <a:off x="0" y="0"/>
            <a:ext cx="9144000" cy="1476375"/>
            <a:chOff x="0" y="0"/>
            <a:chExt cx="9144000" cy="1476375"/>
          </a:xfrm>
        </p:grpSpPr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0" y="0"/>
              <a:ext cx="9144000" cy="1295400"/>
              <a:chOff x="0" y="0"/>
              <a:chExt cx="9144000" cy="1295400"/>
            </a:xfrm>
          </p:grpSpPr>
          <p:sp>
            <p:nvSpPr>
              <p:cNvPr id="35" name="Rectangle 7"/>
              <p:cNvSpPr>
                <a:spLocks noChangeArrowheads="1"/>
              </p:cNvSpPr>
              <p:nvPr/>
            </p:nvSpPr>
            <p:spPr bwMode="auto">
              <a:xfrm>
                <a:off x="0" y="0"/>
                <a:ext cx="9144000" cy="1295400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 dirty="0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pic>
            <p:nvPicPr>
              <p:cNvPr id="36" name="Picture 8" descr="NPAIHBtransparentTEAL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6200" y="228600"/>
                <a:ext cx="1219200" cy="10223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4" name="Group 40"/>
            <p:cNvGrpSpPr>
              <a:grpSpLocks/>
            </p:cNvGrpSpPr>
            <p:nvPr/>
          </p:nvGrpSpPr>
          <p:grpSpPr bwMode="auto">
            <a:xfrm>
              <a:off x="0" y="1295400"/>
              <a:ext cx="9144000" cy="180975"/>
              <a:chOff x="0" y="816"/>
              <a:chExt cx="5760" cy="114"/>
            </a:xfrm>
          </p:grpSpPr>
          <p:pic>
            <p:nvPicPr>
              <p:cNvPr id="5" name="Picture 10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0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6" name="Picture 11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2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" name="Picture 12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84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" name="Picture 13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576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9" name="Picture 14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768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" name="Picture 15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960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" name="Picture 16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152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2" name="Picture 17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344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3" name="Picture 18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536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4" name="Picture 19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728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5" name="Picture 20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20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6" name="Picture 21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2112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7" name="Picture 22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2304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8" name="Picture 23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2496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9" name="Picture 24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2688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" name="Picture 25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2880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1" name="Picture 26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072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2" name="Picture 27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264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3" name="Picture 28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456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4" name="Picture 29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648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5" name="Picture 30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840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6" name="Picture 31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4032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7" name="Picture 32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4224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8" name="Picture 33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4416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" name="Picture 34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4608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0" name="Picture 35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4800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1" name="Picture 36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4992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2" name="Picture 37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5184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3" name="Picture 38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5376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4" name="Picture 39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5568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37" name="Rectangle 2"/>
          <p:cNvSpPr txBox="1">
            <a:spLocks noChangeArrowheads="1"/>
          </p:cNvSpPr>
          <p:nvPr/>
        </p:nvSpPr>
        <p:spPr bwMode="auto">
          <a:xfrm>
            <a:off x="1371600" y="76200"/>
            <a:ext cx="7315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lvl1pPr algn="l"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00" kern="0" dirty="0" smtClean="0">
                <a:solidFill>
                  <a:srgbClr val="990000"/>
                </a:solidFill>
                <a:latin typeface="Georgia" pitchFamily="18" charset="0"/>
              </a:rPr>
              <a:t>Click to edit Master title style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200">
                <a:solidFill>
                  <a:srgbClr val="800000"/>
                </a:solidFill>
                <a:latin typeface="Gill Sans MT" pitchFamily="34" charset="0"/>
              </a:defRPr>
            </a:lvl1pPr>
          </a:lstStyle>
          <a:p>
            <a:pPr>
              <a:defRPr/>
            </a:pPr>
            <a:r>
              <a:rPr lang="en-US" dirty="0"/>
              <a:t>Northwest Portland Area Indian Health Board</a:t>
            </a:r>
          </a:p>
        </p:txBody>
      </p:sp>
      <p:sp>
        <p:nvSpPr>
          <p:cNvPr id="39" name="Rectangle 38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 sz="1200">
                <a:solidFill>
                  <a:srgbClr val="800000"/>
                </a:solidFill>
                <a:latin typeface="Gill Sans MT" pitchFamily="34" charset="0"/>
              </a:defRPr>
            </a:lvl1pPr>
          </a:lstStyle>
          <a:p>
            <a:pPr>
              <a:defRPr/>
            </a:pPr>
            <a:fld id="{29C1E1A0-7579-46A4-9B31-62303218D472}" type="datetime1">
              <a:rPr lang="en-US"/>
              <a:pPr>
                <a:defRPr/>
              </a:pPr>
              <a:t>6/15/2012</a:t>
            </a:fld>
            <a:endParaRPr lang="en-US" dirty="0"/>
          </a:p>
        </p:txBody>
      </p:sp>
      <p:sp>
        <p:nvSpPr>
          <p:cNvPr id="4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 sz="1200">
                <a:solidFill>
                  <a:srgbClr val="800000"/>
                </a:solidFill>
                <a:latin typeface="Georgia" pitchFamily="18" charset="0"/>
              </a:defRPr>
            </a:lvl1pPr>
          </a:lstStyle>
          <a:p>
            <a:pPr>
              <a:defRPr/>
            </a:pPr>
            <a:fld id="{9C7D06AE-20E0-49C7-9537-E8A2F28FCB5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685800"/>
            <a:ext cx="3505200" cy="5562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white"/>
              </a:solidFill>
            </a:endParaRPr>
          </a:p>
        </p:txBody>
      </p:sp>
      <p:grpSp>
        <p:nvGrpSpPr>
          <p:cNvPr id="6" name="Group 38"/>
          <p:cNvGrpSpPr>
            <a:grpSpLocks/>
          </p:cNvGrpSpPr>
          <p:nvPr/>
        </p:nvGrpSpPr>
        <p:grpSpPr bwMode="auto">
          <a:xfrm>
            <a:off x="0" y="0"/>
            <a:ext cx="9144000" cy="609600"/>
            <a:chOff x="0" y="0"/>
            <a:chExt cx="9144000" cy="609600"/>
          </a:xfrm>
        </p:grpSpPr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0" y="0"/>
              <a:ext cx="9144000" cy="609600"/>
            </a:xfrm>
            <a:prstGeom prst="rect">
              <a:avLst/>
            </a:prstGeom>
            <a:solidFill>
              <a:srgbClr val="FFFFCC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dirty="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pic>
          <p:nvPicPr>
            <p:cNvPr id="8" name="Picture 8" descr="NPAIHBtransparentTEAL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685800" cy="5750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9" name="Group 40"/>
          <p:cNvGrpSpPr>
            <a:grpSpLocks/>
          </p:cNvGrpSpPr>
          <p:nvPr/>
        </p:nvGrpSpPr>
        <p:grpSpPr bwMode="auto">
          <a:xfrm>
            <a:off x="0" y="533400"/>
            <a:ext cx="9144000" cy="180975"/>
            <a:chOff x="0" y="816"/>
            <a:chExt cx="5760" cy="114"/>
          </a:xfrm>
        </p:grpSpPr>
        <p:pic>
          <p:nvPicPr>
            <p:cNvPr id="10" name="Picture 10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9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1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1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7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Picture 1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6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" name="Picture 1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96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" name="Picture 1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15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" name="Picture 1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4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" name="Picture 1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53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" name="Picture 1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72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" name="Picture 2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92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" name="Picture 2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11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" name="Picture 2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30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" name="Picture 2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9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" name="Picture 2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68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5" name="Picture 2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88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" name="Picture 2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07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7" name="Picture 2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26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" name="Picture 2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5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" name="Picture 2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64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" name="Picture 3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4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1" name="Picture 3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03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2" name="Picture 3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22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3" name="Picture 3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41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4" name="Picture 3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60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5" name="Picture 3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80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6" name="Picture 3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99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7" name="Picture 3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18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8" name="Picture 3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37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9" name="Picture 3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6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0" name="Group 40"/>
          <p:cNvGrpSpPr>
            <a:grpSpLocks/>
          </p:cNvGrpSpPr>
          <p:nvPr/>
        </p:nvGrpSpPr>
        <p:grpSpPr bwMode="auto">
          <a:xfrm>
            <a:off x="0" y="6248400"/>
            <a:ext cx="9144000" cy="180975"/>
            <a:chOff x="0" y="816"/>
            <a:chExt cx="5760" cy="114"/>
          </a:xfrm>
        </p:grpSpPr>
        <p:pic>
          <p:nvPicPr>
            <p:cNvPr id="41" name="Picture 10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2" name="Picture 1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9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3" name="Picture 1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4" name="Picture 1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7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5" name="Picture 1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6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6" name="Picture 1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96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7" name="Picture 1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15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8" name="Picture 1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4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9" name="Picture 1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53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0" name="Picture 1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72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" name="Picture 2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92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2" name="Picture 2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11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3" name="Picture 2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30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4" name="Picture 2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9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5" name="Picture 2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68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6" name="Picture 2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88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7" name="Picture 2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07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8" name="Picture 2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26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9" name="Picture 2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5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0" name="Picture 2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64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" name="Picture 3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4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2" name="Picture 3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03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3" name="Picture 3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22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4" name="Picture 3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41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5" name="Picture 3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60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6" name="Picture 3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80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7" name="Picture 3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99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8" name="Picture 3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18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9" name="Picture 3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37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0" name="Picture 3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6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2971800" cy="121920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685800"/>
            <a:ext cx="5111750" cy="5562600"/>
          </a:xfrm>
        </p:spPr>
        <p:txBody>
          <a:bodyPr/>
          <a:lstStyle>
            <a:lvl1pPr>
              <a:defRPr sz="3200"/>
            </a:lvl1pPr>
            <a:lvl2pPr marL="914400" indent="-457200">
              <a:buSzPct val="85000"/>
              <a:defRPr sz="2800"/>
            </a:lvl2pPr>
            <a:lvl3pPr marL="1262063" indent="-347663">
              <a:defRPr sz="2400"/>
            </a:lvl3pPr>
            <a:lvl4pPr marL="1719263" indent="-347663">
              <a:defRPr sz="2000"/>
            </a:lvl4pPr>
            <a:lvl5pPr marL="2176463" indent="-347663"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057400"/>
            <a:ext cx="2971800" cy="4114800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1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Northwest Portland Area Indian Health Board</a:t>
            </a:r>
          </a:p>
        </p:txBody>
      </p:sp>
      <p:sp>
        <p:nvSpPr>
          <p:cNvPr id="72" name="Rectangle 4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013360-9D32-4BC0-B11F-F5811241E569}" type="datetime1">
              <a:rPr lang="en-US"/>
              <a:pPr>
                <a:defRPr/>
              </a:pPr>
              <a:t>6/15/2012</a:t>
            </a:fld>
            <a:endParaRPr lang="en-US" dirty="0"/>
          </a:p>
        </p:txBody>
      </p:sp>
      <p:sp>
        <p:nvSpPr>
          <p:cNvPr id="73" name="Rectangle 7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45780A-57F3-42C7-8BF9-787D1861F4C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685800"/>
            <a:ext cx="3505200" cy="5562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white"/>
              </a:solidFill>
            </a:endParaRPr>
          </a:p>
        </p:txBody>
      </p: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0" y="0"/>
            <a:ext cx="9144000" cy="609600"/>
            <a:chOff x="0" y="0"/>
            <a:chExt cx="9144000" cy="609600"/>
          </a:xfrm>
        </p:grpSpPr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0" y="0"/>
              <a:ext cx="9144000" cy="609600"/>
            </a:xfrm>
            <a:prstGeom prst="rect">
              <a:avLst/>
            </a:prstGeom>
            <a:solidFill>
              <a:srgbClr val="FFFFCC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dirty="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pic>
          <p:nvPicPr>
            <p:cNvPr id="8" name="Picture 8" descr="NPAIHBtransparentTEAL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685800" cy="5750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6" name="Group 40"/>
          <p:cNvGrpSpPr>
            <a:grpSpLocks/>
          </p:cNvGrpSpPr>
          <p:nvPr/>
        </p:nvGrpSpPr>
        <p:grpSpPr bwMode="auto">
          <a:xfrm>
            <a:off x="0" y="533400"/>
            <a:ext cx="9144000" cy="180975"/>
            <a:chOff x="0" y="816"/>
            <a:chExt cx="5760" cy="114"/>
          </a:xfrm>
        </p:grpSpPr>
        <p:pic>
          <p:nvPicPr>
            <p:cNvPr id="10" name="Picture 10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9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1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1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7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Picture 1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6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" name="Picture 1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96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" name="Picture 1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15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" name="Picture 1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4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" name="Picture 1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53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" name="Picture 1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72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" name="Picture 2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92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" name="Picture 2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11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" name="Picture 2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30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" name="Picture 2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9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" name="Picture 2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68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5" name="Picture 2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88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" name="Picture 2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07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7" name="Picture 2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26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" name="Picture 2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5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" name="Picture 2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64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" name="Picture 3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4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1" name="Picture 3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03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2" name="Picture 3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22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3" name="Picture 3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41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4" name="Picture 3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60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5" name="Picture 3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80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6" name="Picture 3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99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7" name="Picture 3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18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8" name="Picture 3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37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9" name="Picture 3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6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9" name="Group 40"/>
          <p:cNvGrpSpPr>
            <a:grpSpLocks/>
          </p:cNvGrpSpPr>
          <p:nvPr/>
        </p:nvGrpSpPr>
        <p:grpSpPr bwMode="auto">
          <a:xfrm>
            <a:off x="0" y="6248400"/>
            <a:ext cx="9144000" cy="180975"/>
            <a:chOff x="0" y="816"/>
            <a:chExt cx="5760" cy="114"/>
          </a:xfrm>
        </p:grpSpPr>
        <p:pic>
          <p:nvPicPr>
            <p:cNvPr id="41" name="Picture 10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2" name="Picture 1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9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3" name="Picture 1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4" name="Picture 1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7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5" name="Picture 1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6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6" name="Picture 1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96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7" name="Picture 1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15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8" name="Picture 1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4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9" name="Picture 1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53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0" name="Picture 1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72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" name="Picture 2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92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2" name="Picture 2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11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3" name="Picture 2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30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4" name="Picture 2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9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5" name="Picture 2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68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6" name="Picture 2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88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7" name="Picture 2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07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8" name="Picture 2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26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9" name="Picture 2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5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0" name="Picture 2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64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" name="Picture 3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4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2" name="Picture 3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03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3" name="Picture 3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22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4" name="Picture 3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41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5" name="Picture 3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60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6" name="Picture 3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80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7" name="Picture 3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99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8" name="Picture 3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18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9" name="Picture 3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37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0" name="Picture 3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6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2971800" cy="121920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057400"/>
            <a:ext cx="2971800" cy="4114800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5" name="Picture Placeholder 2"/>
          <p:cNvSpPr>
            <a:spLocks noGrp="1"/>
          </p:cNvSpPr>
          <p:nvPr>
            <p:ph type="pic" idx="1"/>
          </p:nvPr>
        </p:nvSpPr>
        <p:spPr>
          <a:xfrm>
            <a:off x="3581400" y="762000"/>
            <a:ext cx="5410200" cy="5334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71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Northwest Portland Area Indian Health Board</a:t>
            </a:r>
          </a:p>
        </p:txBody>
      </p:sp>
      <p:sp>
        <p:nvSpPr>
          <p:cNvPr id="72" name="Rectangle 4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D3D07F-3835-40D7-A82C-B279B5D3BD2C}" type="datetime1">
              <a:rPr lang="en-US"/>
              <a:pPr>
                <a:defRPr/>
              </a:pPr>
              <a:t>6/15/2012</a:t>
            </a:fld>
            <a:endParaRPr lang="en-US" dirty="0"/>
          </a:p>
        </p:txBody>
      </p:sp>
      <p:sp>
        <p:nvSpPr>
          <p:cNvPr id="73" name="Rectangle 7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1DCAE-C361-4A00-AC5F-A732ED1645D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0" y="0"/>
            <a:ext cx="9144000" cy="30480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Times New Roman" pitchFamily="18" charset="0"/>
            </a:endParaRPr>
          </a:p>
        </p:txBody>
      </p:sp>
      <p:grpSp>
        <p:nvGrpSpPr>
          <p:cNvPr id="5" name="Group 7"/>
          <p:cNvGrpSpPr>
            <a:grpSpLocks/>
          </p:cNvGrpSpPr>
          <p:nvPr/>
        </p:nvGrpSpPr>
        <p:grpSpPr bwMode="auto">
          <a:xfrm>
            <a:off x="0" y="2971800"/>
            <a:ext cx="9144000" cy="180975"/>
            <a:chOff x="0" y="816"/>
            <a:chExt cx="5760" cy="114"/>
          </a:xfrm>
        </p:grpSpPr>
        <p:pic>
          <p:nvPicPr>
            <p:cNvPr id="6" name="Picture 10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1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1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8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1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7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1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6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5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96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16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15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1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34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Picture 18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3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" name="Picture 19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72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" name="Picture 20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2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" name="Picture 2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11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" name="Picture 2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30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" name="Picture 2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49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" name="Picture 2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68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" name="Picture 25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88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" name="Picture 26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07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" name="Picture 2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26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" name="Picture 28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45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5" name="Picture 29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64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" name="Picture 30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84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7" name="Picture 3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03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2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" name="Picture 3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41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" name="Picture 3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60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1" name="Picture 35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80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2" name="Picture 36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99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3" name="Picture 3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18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4" name="Picture 38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37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5" name="Picture 39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56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371600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6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Northwest Portland Area Indian Health Board</a:t>
            </a:r>
          </a:p>
        </p:txBody>
      </p:sp>
      <p:sp>
        <p:nvSpPr>
          <p:cNvPr id="37" name="Rectangle 36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2AE402-5289-45B8-A47F-7A4AF228A7D7}" type="datetime1">
              <a:rPr lang="en-US"/>
              <a:pPr>
                <a:defRPr/>
              </a:pPr>
              <a:t>6/15/2012</a:t>
            </a:fld>
            <a:endParaRPr lang="en-US" dirty="0"/>
          </a:p>
        </p:txBody>
      </p:sp>
      <p:sp>
        <p:nvSpPr>
          <p:cNvPr id="3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193B26-2E81-4076-9D4E-54206969BE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0" y="0"/>
            <a:ext cx="9144000" cy="1476375"/>
            <a:chOff x="0" y="0"/>
            <a:chExt cx="9144000" cy="1476375"/>
          </a:xfrm>
        </p:grpSpPr>
        <p:grpSp>
          <p:nvGrpSpPr>
            <p:cNvPr id="5" name="Group 38"/>
            <p:cNvGrpSpPr>
              <a:grpSpLocks/>
            </p:cNvGrpSpPr>
            <p:nvPr/>
          </p:nvGrpSpPr>
          <p:grpSpPr bwMode="auto">
            <a:xfrm>
              <a:off x="0" y="0"/>
              <a:ext cx="9144000" cy="1295400"/>
              <a:chOff x="0" y="0"/>
              <a:chExt cx="9144000" cy="1295400"/>
            </a:xfrm>
          </p:grpSpPr>
          <p:sp>
            <p:nvSpPr>
              <p:cNvPr id="37" name="Rectangle 7"/>
              <p:cNvSpPr>
                <a:spLocks noChangeArrowheads="1"/>
              </p:cNvSpPr>
              <p:nvPr/>
            </p:nvSpPr>
            <p:spPr bwMode="auto">
              <a:xfrm>
                <a:off x="0" y="0"/>
                <a:ext cx="9144000" cy="1295400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 dirty="0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pic>
            <p:nvPicPr>
              <p:cNvPr id="38" name="Picture 8" descr="NPAIHBtransparentTEAL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6200" y="228600"/>
                <a:ext cx="1219200" cy="10223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6" name="Group 40"/>
            <p:cNvGrpSpPr>
              <a:grpSpLocks/>
            </p:cNvGrpSpPr>
            <p:nvPr/>
          </p:nvGrpSpPr>
          <p:grpSpPr bwMode="auto">
            <a:xfrm>
              <a:off x="0" y="1295400"/>
              <a:ext cx="9144000" cy="180975"/>
              <a:chOff x="0" y="816"/>
              <a:chExt cx="5760" cy="114"/>
            </a:xfrm>
          </p:grpSpPr>
          <p:pic>
            <p:nvPicPr>
              <p:cNvPr id="7" name="Picture 10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0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" name="Picture 11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2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9" name="Picture 12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84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" name="Picture 13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576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" name="Picture 14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768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2" name="Picture 15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960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3" name="Picture 16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152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4" name="Picture 17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344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5" name="Picture 18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536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6" name="Picture 19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728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7" name="Picture 20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20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8" name="Picture 21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2112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9" name="Picture 22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2304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" name="Picture 23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2496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1" name="Picture 24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2688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2" name="Picture 25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2880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3" name="Picture 26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072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4" name="Picture 27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264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5" name="Picture 28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456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6" name="Picture 29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648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7" name="Picture 30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840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8" name="Picture 31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4032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" name="Picture 32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4224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0" name="Picture 33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4416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1" name="Picture 34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4608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2" name="Picture 35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4800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3" name="Picture 36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4992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4" name="Picture 37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5184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5" name="Picture 38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5376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6" name="Picture 39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5568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152400"/>
            <a:ext cx="7696200" cy="10668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9" name="Date Placeholder 6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88EE67-193F-41AF-BF5F-84B72BD915BE}" type="datetime1">
              <a:rPr lang="en-US"/>
              <a:pPr>
                <a:defRPr/>
              </a:pPr>
              <a:t>6/15/2012</a:t>
            </a:fld>
            <a:endParaRPr lang="en-US" dirty="0"/>
          </a:p>
        </p:txBody>
      </p:sp>
      <p:sp>
        <p:nvSpPr>
          <p:cNvPr id="40" name="Slide Number Placeholder 7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F9AE4C-5693-4CD2-966E-0A68C244430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1" name="Footer Placeholder 7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Northwest Portland Area Indian Health Board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7239000" y="0"/>
            <a:ext cx="1905000" cy="68580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Times New Roman" pitchFamily="18" charset="0"/>
            </a:endParaRPr>
          </a:p>
        </p:txBody>
      </p:sp>
      <p:pic>
        <p:nvPicPr>
          <p:cNvPr id="5" name="Picture 8" descr="NPAIHBtransparentTEA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0" y="152400"/>
            <a:ext cx="1219200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>
              <a:rot lat="0" lon="0" rev="16200000"/>
            </a:camera>
            <a:lightRig rig="threePt" dir="t"/>
          </a:scene3d>
        </p:spPr>
      </p:pic>
      <p:grpSp>
        <p:nvGrpSpPr>
          <p:cNvPr id="6" name="Group 61"/>
          <p:cNvGrpSpPr>
            <a:grpSpLocks/>
          </p:cNvGrpSpPr>
          <p:nvPr/>
        </p:nvGrpSpPr>
        <p:grpSpPr bwMode="auto">
          <a:xfrm>
            <a:off x="7010400" y="47625"/>
            <a:ext cx="304800" cy="6762750"/>
            <a:chOff x="6629400" y="47625"/>
            <a:chExt cx="304800" cy="6762750"/>
          </a:xfrm>
        </p:grpSpPr>
        <p:pic>
          <p:nvPicPr>
            <p:cNvPr id="7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47625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8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352425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9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657225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10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962025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11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1266825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12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1571625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13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1876425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14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2181225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15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2486025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16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2743200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17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3048000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18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3352800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19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3657600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20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3962400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21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4267200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22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4543425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23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4848225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24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5153025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25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5457825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26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5762625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27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6067425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28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6372225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  <p:pic>
          <p:nvPicPr>
            <p:cNvPr id="29" name="Picture 3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6629400"/>
              <a:ext cx="3048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</p:pic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1600200"/>
            <a:ext cx="1905000" cy="4876800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457200"/>
            <a:ext cx="6934200" cy="5791200"/>
          </a:xfrm>
        </p:spPr>
        <p:txBody>
          <a:bodyPr vert="eaVert"/>
          <a:lstStyle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0" name="Date Placeholder 6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3DE7B-745C-42BE-BC43-20FB2A747D52}" type="datetime1">
              <a:rPr lang="en-US"/>
              <a:pPr>
                <a:defRPr/>
              </a:pPr>
              <a:t>6/15/2012</a:t>
            </a:fld>
            <a:endParaRPr lang="en-US" dirty="0"/>
          </a:p>
        </p:txBody>
      </p:sp>
      <p:sp>
        <p:nvSpPr>
          <p:cNvPr id="31" name="Slide Number Placeholder 6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0CDE4-46D5-40E2-8287-C94D0F6386C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2" name="Footer Placeholder 6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Northwest Portland Area Indian Health Board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0" y="0"/>
            <a:ext cx="9144000" cy="12954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Times New Roman" pitchFamily="18" charset="0"/>
            </a:endParaRPr>
          </a:p>
        </p:txBody>
      </p:sp>
      <p:pic>
        <p:nvPicPr>
          <p:cNvPr id="7" name="Picture 8" descr="NPAIHBtransparentTEA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228600"/>
            <a:ext cx="1219200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0" y="1295400"/>
            <a:ext cx="9144000" cy="180975"/>
            <a:chOff x="0" y="816"/>
            <a:chExt cx="5760" cy="114"/>
          </a:xfrm>
        </p:grpSpPr>
        <p:pic>
          <p:nvPicPr>
            <p:cNvPr id="9" name="Picture 10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1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9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1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7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1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6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Picture 1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96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" name="Picture 1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15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" name="Picture 1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4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" name="Picture 1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53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" name="Picture 1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72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" name="Picture 2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92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" name="Picture 2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11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" name="Picture 2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30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" name="Picture 2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9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" name="Picture 2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68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" name="Picture 2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88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5" name="Picture 2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07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" name="Picture 2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26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7" name="Picture 2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5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" name="Picture 2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64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" name="Picture 3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4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" name="Picture 3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03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1" name="Picture 3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22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2" name="Picture 3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41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3" name="Picture 3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60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4" name="Picture 3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80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5" name="Picture 3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99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6" name="Picture 3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18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7" name="Picture 3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37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8" name="Picture 3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6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52600"/>
            <a:ext cx="4038600" cy="4648200"/>
          </a:xfrm>
        </p:spPr>
        <p:txBody>
          <a:bodyPr/>
          <a:lstStyle>
            <a:lvl1pPr>
              <a:defRPr sz="2800"/>
            </a:lvl1pPr>
            <a:lvl2pPr marL="804863" indent="-347663">
              <a:buSzPct val="85000"/>
              <a:defRPr lang="en-US" sz="2000" b="0" dirty="0" smtClean="0">
                <a:solidFill>
                  <a:schemeClr val="tx1"/>
                </a:solidFill>
                <a:latin typeface="Trebuchet MS" pitchFamily="34" charset="0"/>
              </a:defRPr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4038600" cy="4648200"/>
          </a:xfrm>
        </p:spPr>
        <p:txBody>
          <a:bodyPr/>
          <a:lstStyle>
            <a:lvl1pPr>
              <a:defRPr sz="2800"/>
            </a:lvl1pPr>
            <a:lvl2pPr marL="806450" indent="-285750">
              <a:tabLst/>
              <a:defRPr lang="en-US" sz="2000" dirty="0" smtClean="0">
                <a:solidFill>
                  <a:schemeClr val="tx1"/>
                </a:solidFill>
                <a:latin typeface="Trebuchet MS" pitchFamily="34" charset="0"/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76200"/>
            <a:ext cx="7315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39" name="Rectangle 38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Northwest Portland Area Indian Health Board</a:t>
            </a:r>
          </a:p>
        </p:txBody>
      </p:sp>
      <p:sp>
        <p:nvSpPr>
          <p:cNvPr id="40" name="Rectangle 4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30F59D-564F-4BA3-8B26-72E1794B03DE}" type="datetime1">
              <a:rPr lang="en-US"/>
              <a:pPr>
                <a:defRPr/>
              </a:pPr>
              <a:t>6/15/2012</a:t>
            </a:fld>
            <a:endParaRPr lang="en-US" dirty="0"/>
          </a:p>
        </p:txBody>
      </p:sp>
      <p:sp>
        <p:nvSpPr>
          <p:cNvPr id="41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4F8FBB-DFE3-4ABA-A41D-865664A8BAA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0"/>
            <a:ext cx="9144000" cy="12954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Times New Roman" pitchFamily="18" charset="0"/>
            </a:endParaRPr>
          </a:p>
        </p:txBody>
      </p:sp>
      <p:pic>
        <p:nvPicPr>
          <p:cNvPr id="8" name="Picture 8" descr="NPAIHBtransparentTEA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228600"/>
            <a:ext cx="1219200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0" y="1295400"/>
            <a:ext cx="9144000" cy="180975"/>
            <a:chOff x="0" y="816"/>
            <a:chExt cx="5760" cy="114"/>
          </a:xfrm>
        </p:grpSpPr>
        <p:pic>
          <p:nvPicPr>
            <p:cNvPr id="10" name="Picture 10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1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9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1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Picture 1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7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" name="Picture 1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6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" name="Picture 1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96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" name="Picture 1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15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" name="Picture 1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4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" name="Picture 1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53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" name="Picture 1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72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" name="Picture 1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92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" name="Picture 2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11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" name="Picture 2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30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" name="Picture 2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9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5" name="Picture 2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68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" name="Picture 2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88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7" name="Picture 2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07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" name="Picture 2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26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" name="Picture 2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5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" name="Picture 2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64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1" name="Picture 2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4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2" name="Picture 3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03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3" name="Picture 3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22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4" name="Picture 3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41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5" name="Picture 3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60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6" name="Picture 3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80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7" name="Picture 3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99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8" name="Picture 3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18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9" name="Picture 3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37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0" name="Picture 3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6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24000"/>
            <a:ext cx="4040188" cy="8382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4040188" cy="3962400"/>
          </a:xfrm>
        </p:spPr>
        <p:txBody>
          <a:bodyPr/>
          <a:lstStyle>
            <a:lvl1pPr>
              <a:defRPr sz="2400"/>
            </a:lvl1pPr>
            <a:lvl2pPr marL="804863" indent="-347663">
              <a:defRPr lang="en-US" sz="2000" dirty="0" smtClean="0">
                <a:solidFill>
                  <a:schemeClr val="tx1"/>
                </a:solidFill>
                <a:latin typeface="Trebuchet MS" pitchFamily="34" charset="0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24000"/>
            <a:ext cx="4041775" cy="8382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962401"/>
          </a:xfrm>
        </p:spPr>
        <p:txBody>
          <a:bodyPr/>
          <a:lstStyle>
            <a:lvl1pPr>
              <a:defRPr sz="2400"/>
            </a:lvl1pPr>
            <a:lvl2pPr marL="804863" indent="-347663">
              <a:defRPr lang="en-US" sz="2000" dirty="0" smtClean="0">
                <a:solidFill>
                  <a:schemeClr val="tx1"/>
                </a:solidFill>
                <a:latin typeface="Trebuchet MS" pitchFamily="34" charset="0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1371600" y="76200"/>
            <a:ext cx="7315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1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Northwest Portland Area Indian Health Board</a:t>
            </a:r>
          </a:p>
        </p:txBody>
      </p:sp>
      <p:sp>
        <p:nvSpPr>
          <p:cNvPr id="42" name="Rectangle 4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3844B-0E79-4C7E-B9CA-73CE2D04DECA}" type="datetime1">
              <a:rPr lang="en-US"/>
              <a:pPr>
                <a:defRPr/>
              </a:pPr>
              <a:t>6/15/2012</a:t>
            </a:fld>
            <a:endParaRPr lang="en-US" dirty="0"/>
          </a:p>
        </p:txBody>
      </p:sp>
      <p:sp>
        <p:nvSpPr>
          <p:cNvPr id="43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CEA058-F945-4C6D-A0CA-275994C823A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9"/>
          <p:cNvGrpSpPr>
            <a:grpSpLocks/>
          </p:cNvGrpSpPr>
          <p:nvPr/>
        </p:nvGrpSpPr>
        <p:grpSpPr bwMode="auto">
          <a:xfrm>
            <a:off x="0" y="0"/>
            <a:ext cx="9144000" cy="1476375"/>
            <a:chOff x="0" y="0"/>
            <a:chExt cx="9144000" cy="1476375"/>
          </a:xfrm>
        </p:grpSpPr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0" y="0"/>
              <a:ext cx="9144000" cy="1295400"/>
              <a:chOff x="0" y="0"/>
              <a:chExt cx="9144000" cy="1295400"/>
            </a:xfrm>
          </p:grpSpPr>
          <p:sp>
            <p:nvSpPr>
              <p:cNvPr id="35" name="Rectangle 7"/>
              <p:cNvSpPr>
                <a:spLocks noChangeArrowheads="1"/>
              </p:cNvSpPr>
              <p:nvPr/>
            </p:nvSpPr>
            <p:spPr bwMode="auto">
              <a:xfrm>
                <a:off x="0" y="0"/>
                <a:ext cx="9144000" cy="1295400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 dirty="0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pic>
            <p:nvPicPr>
              <p:cNvPr id="36" name="Picture 8" descr="NPAIHBtransparentTEAL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6200" y="228600"/>
                <a:ext cx="1219200" cy="10223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4" name="Group 40"/>
            <p:cNvGrpSpPr>
              <a:grpSpLocks/>
            </p:cNvGrpSpPr>
            <p:nvPr/>
          </p:nvGrpSpPr>
          <p:grpSpPr bwMode="auto">
            <a:xfrm>
              <a:off x="0" y="1295400"/>
              <a:ext cx="9144000" cy="180975"/>
              <a:chOff x="0" y="816"/>
              <a:chExt cx="5760" cy="114"/>
            </a:xfrm>
          </p:grpSpPr>
          <p:pic>
            <p:nvPicPr>
              <p:cNvPr id="5" name="Picture 10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0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6" name="Picture 11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2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" name="Picture 12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84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" name="Picture 13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576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9" name="Picture 14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768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" name="Picture 15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960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" name="Picture 16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152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2" name="Picture 17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344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3" name="Picture 18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536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4" name="Picture 19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728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5" name="Picture 20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20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6" name="Picture 21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2112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7" name="Picture 22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2304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8" name="Picture 23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2496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9" name="Picture 24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2688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" name="Picture 25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2880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1" name="Picture 26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072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2" name="Picture 27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264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3" name="Picture 28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456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4" name="Picture 29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648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5" name="Picture 30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840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6" name="Picture 31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4032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7" name="Picture 32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4224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8" name="Picture 33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4416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" name="Picture 34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4608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0" name="Picture 35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4800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1" name="Picture 36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4992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2" name="Picture 37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5184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3" name="Picture 38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5376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4" name="Picture 39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5568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37" name="Rectangle 2"/>
          <p:cNvSpPr txBox="1">
            <a:spLocks noChangeArrowheads="1"/>
          </p:cNvSpPr>
          <p:nvPr/>
        </p:nvSpPr>
        <p:spPr bwMode="auto">
          <a:xfrm>
            <a:off x="1371600" y="76200"/>
            <a:ext cx="7315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lvl1pPr algn="l"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00" kern="0" dirty="0" smtClean="0">
                <a:solidFill>
                  <a:srgbClr val="990000"/>
                </a:solidFill>
                <a:latin typeface="Georgia" pitchFamily="18" charset="0"/>
              </a:rPr>
              <a:t>Click to edit Master title style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200">
                <a:solidFill>
                  <a:srgbClr val="800000"/>
                </a:solidFill>
                <a:latin typeface="Gill Sans MT" pitchFamily="34" charset="0"/>
              </a:defRPr>
            </a:lvl1pPr>
          </a:lstStyle>
          <a:p>
            <a:pPr>
              <a:defRPr/>
            </a:pPr>
            <a:r>
              <a:rPr lang="en-US" dirty="0"/>
              <a:t>Northwest Portland Area Indian Health Board</a:t>
            </a:r>
          </a:p>
        </p:txBody>
      </p:sp>
      <p:sp>
        <p:nvSpPr>
          <p:cNvPr id="39" name="Rectangle 38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 sz="1200">
                <a:solidFill>
                  <a:srgbClr val="800000"/>
                </a:solidFill>
                <a:latin typeface="Gill Sans MT" pitchFamily="34" charset="0"/>
              </a:defRPr>
            </a:lvl1pPr>
          </a:lstStyle>
          <a:p>
            <a:pPr>
              <a:defRPr/>
            </a:pPr>
            <a:fld id="{29C1E1A0-7579-46A4-9B31-62303218D472}" type="datetime1">
              <a:rPr lang="en-US"/>
              <a:pPr>
                <a:defRPr/>
              </a:pPr>
              <a:t>6/15/2012</a:t>
            </a:fld>
            <a:endParaRPr lang="en-US" dirty="0"/>
          </a:p>
        </p:txBody>
      </p:sp>
      <p:sp>
        <p:nvSpPr>
          <p:cNvPr id="4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 sz="1200">
                <a:solidFill>
                  <a:srgbClr val="800000"/>
                </a:solidFill>
                <a:latin typeface="Georgia" pitchFamily="18" charset="0"/>
              </a:defRPr>
            </a:lvl1pPr>
          </a:lstStyle>
          <a:p>
            <a:pPr>
              <a:defRPr/>
            </a:pPr>
            <a:fld id="{9C7D06AE-20E0-49C7-9537-E8A2F28FCB5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685800"/>
            <a:ext cx="3505200" cy="5562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white"/>
              </a:solidFill>
            </a:endParaRPr>
          </a:p>
        </p:txBody>
      </p:sp>
      <p:grpSp>
        <p:nvGrpSpPr>
          <p:cNvPr id="6" name="Group 38"/>
          <p:cNvGrpSpPr>
            <a:grpSpLocks/>
          </p:cNvGrpSpPr>
          <p:nvPr/>
        </p:nvGrpSpPr>
        <p:grpSpPr bwMode="auto">
          <a:xfrm>
            <a:off x="0" y="0"/>
            <a:ext cx="9144000" cy="609600"/>
            <a:chOff x="0" y="0"/>
            <a:chExt cx="9144000" cy="609600"/>
          </a:xfrm>
        </p:grpSpPr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0" y="0"/>
              <a:ext cx="9144000" cy="609600"/>
            </a:xfrm>
            <a:prstGeom prst="rect">
              <a:avLst/>
            </a:prstGeom>
            <a:solidFill>
              <a:srgbClr val="FFFFCC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dirty="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pic>
          <p:nvPicPr>
            <p:cNvPr id="8" name="Picture 8" descr="NPAIHBtransparentTEAL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685800" cy="5750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9" name="Group 40"/>
          <p:cNvGrpSpPr>
            <a:grpSpLocks/>
          </p:cNvGrpSpPr>
          <p:nvPr/>
        </p:nvGrpSpPr>
        <p:grpSpPr bwMode="auto">
          <a:xfrm>
            <a:off x="0" y="533400"/>
            <a:ext cx="9144000" cy="180975"/>
            <a:chOff x="0" y="816"/>
            <a:chExt cx="5760" cy="114"/>
          </a:xfrm>
        </p:grpSpPr>
        <p:pic>
          <p:nvPicPr>
            <p:cNvPr id="10" name="Picture 10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9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1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1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7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Picture 1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6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" name="Picture 1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96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" name="Picture 1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15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" name="Picture 1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4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" name="Picture 1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53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" name="Picture 1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72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" name="Picture 2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92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" name="Picture 2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11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" name="Picture 2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30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" name="Picture 2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9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" name="Picture 2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68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5" name="Picture 2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88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" name="Picture 2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07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7" name="Picture 2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26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" name="Picture 2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5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" name="Picture 2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64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" name="Picture 3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4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1" name="Picture 3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03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2" name="Picture 3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22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3" name="Picture 3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41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4" name="Picture 3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60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5" name="Picture 3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80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6" name="Picture 3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99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7" name="Picture 3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18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8" name="Picture 3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37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9" name="Picture 3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6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0" name="Group 40"/>
          <p:cNvGrpSpPr>
            <a:grpSpLocks/>
          </p:cNvGrpSpPr>
          <p:nvPr/>
        </p:nvGrpSpPr>
        <p:grpSpPr bwMode="auto">
          <a:xfrm>
            <a:off x="0" y="6248400"/>
            <a:ext cx="9144000" cy="180975"/>
            <a:chOff x="0" y="816"/>
            <a:chExt cx="5760" cy="114"/>
          </a:xfrm>
        </p:grpSpPr>
        <p:pic>
          <p:nvPicPr>
            <p:cNvPr id="41" name="Picture 10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2" name="Picture 1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9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3" name="Picture 1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4" name="Picture 1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7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5" name="Picture 1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6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6" name="Picture 1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96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7" name="Picture 1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15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8" name="Picture 1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4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9" name="Picture 1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53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0" name="Picture 1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72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" name="Picture 2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92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2" name="Picture 2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11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3" name="Picture 2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30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4" name="Picture 2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9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5" name="Picture 2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68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6" name="Picture 2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88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7" name="Picture 2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07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8" name="Picture 2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26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9" name="Picture 2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5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0" name="Picture 2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64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" name="Picture 3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4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2" name="Picture 3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03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3" name="Picture 3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22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4" name="Picture 3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41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5" name="Picture 3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60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6" name="Picture 3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80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7" name="Picture 3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99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8" name="Picture 3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18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9" name="Picture 3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37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0" name="Picture 3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6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2971800" cy="121920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685800"/>
            <a:ext cx="5111750" cy="5562600"/>
          </a:xfrm>
        </p:spPr>
        <p:txBody>
          <a:bodyPr/>
          <a:lstStyle>
            <a:lvl1pPr>
              <a:defRPr sz="3200"/>
            </a:lvl1pPr>
            <a:lvl2pPr marL="914400" indent="-457200">
              <a:buSzPct val="85000"/>
              <a:defRPr sz="2800"/>
            </a:lvl2pPr>
            <a:lvl3pPr marL="1262063" indent="-347663">
              <a:defRPr sz="2400"/>
            </a:lvl3pPr>
            <a:lvl4pPr marL="1719263" indent="-347663">
              <a:defRPr sz="2000"/>
            </a:lvl4pPr>
            <a:lvl5pPr marL="2176463" indent="-347663"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057400"/>
            <a:ext cx="2971800" cy="4114800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1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Northwest Portland Area Indian Health Board</a:t>
            </a:r>
          </a:p>
        </p:txBody>
      </p:sp>
      <p:sp>
        <p:nvSpPr>
          <p:cNvPr id="72" name="Rectangle 4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013360-9D32-4BC0-B11F-F5811241E569}" type="datetime1">
              <a:rPr lang="en-US"/>
              <a:pPr>
                <a:defRPr/>
              </a:pPr>
              <a:t>6/15/2012</a:t>
            </a:fld>
            <a:endParaRPr lang="en-US" dirty="0"/>
          </a:p>
        </p:txBody>
      </p:sp>
      <p:sp>
        <p:nvSpPr>
          <p:cNvPr id="73" name="Rectangle 7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45780A-57F3-42C7-8BF9-787D1861F4C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685800"/>
            <a:ext cx="3505200" cy="5562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white"/>
              </a:solidFill>
            </a:endParaRPr>
          </a:p>
        </p:txBody>
      </p: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0" y="0"/>
            <a:ext cx="9144000" cy="609600"/>
            <a:chOff x="0" y="0"/>
            <a:chExt cx="9144000" cy="609600"/>
          </a:xfrm>
        </p:grpSpPr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0" y="0"/>
              <a:ext cx="9144000" cy="609600"/>
            </a:xfrm>
            <a:prstGeom prst="rect">
              <a:avLst/>
            </a:prstGeom>
            <a:solidFill>
              <a:srgbClr val="FFFFCC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dirty="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pic>
          <p:nvPicPr>
            <p:cNvPr id="8" name="Picture 8" descr="NPAIHBtransparentTEAL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685800" cy="5750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6" name="Group 40"/>
          <p:cNvGrpSpPr>
            <a:grpSpLocks/>
          </p:cNvGrpSpPr>
          <p:nvPr/>
        </p:nvGrpSpPr>
        <p:grpSpPr bwMode="auto">
          <a:xfrm>
            <a:off x="0" y="533400"/>
            <a:ext cx="9144000" cy="180975"/>
            <a:chOff x="0" y="816"/>
            <a:chExt cx="5760" cy="114"/>
          </a:xfrm>
        </p:grpSpPr>
        <p:pic>
          <p:nvPicPr>
            <p:cNvPr id="10" name="Picture 10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9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1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1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7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Picture 1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6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" name="Picture 1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96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" name="Picture 1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15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" name="Picture 1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4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" name="Picture 1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53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" name="Picture 1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72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" name="Picture 2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92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" name="Picture 2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11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" name="Picture 2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30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" name="Picture 2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9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" name="Picture 2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68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5" name="Picture 2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88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" name="Picture 2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07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7" name="Picture 2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26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" name="Picture 2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5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" name="Picture 2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64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" name="Picture 3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4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1" name="Picture 3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03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2" name="Picture 3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22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3" name="Picture 3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41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4" name="Picture 3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60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5" name="Picture 3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80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6" name="Picture 3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99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7" name="Picture 3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18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8" name="Picture 3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37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9" name="Picture 3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6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9" name="Group 40"/>
          <p:cNvGrpSpPr>
            <a:grpSpLocks/>
          </p:cNvGrpSpPr>
          <p:nvPr/>
        </p:nvGrpSpPr>
        <p:grpSpPr bwMode="auto">
          <a:xfrm>
            <a:off x="0" y="6248400"/>
            <a:ext cx="9144000" cy="180975"/>
            <a:chOff x="0" y="816"/>
            <a:chExt cx="5760" cy="114"/>
          </a:xfrm>
        </p:grpSpPr>
        <p:pic>
          <p:nvPicPr>
            <p:cNvPr id="41" name="Picture 10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2" name="Picture 1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9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3" name="Picture 1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4" name="Picture 1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7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5" name="Picture 1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6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6" name="Picture 1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96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7" name="Picture 1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15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8" name="Picture 1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4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9" name="Picture 1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53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0" name="Picture 1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72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" name="Picture 2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92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2" name="Picture 2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11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3" name="Picture 2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30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4" name="Picture 2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9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5" name="Picture 2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68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6" name="Picture 2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88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7" name="Picture 2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07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8" name="Picture 2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26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9" name="Picture 2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5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0" name="Picture 2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64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" name="Picture 3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4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2" name="Picture 3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03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3" name="Picture 3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22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4" name="Picture 3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41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5" name="Picture 3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60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6" name="Picture 3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800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7" name="Picture 3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992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8" name="Picture 3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184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9" name="Picture 3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376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0" name="Picture 3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68" y="816"/>
              <a:ext cx="192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2971800" cy="121920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057400"/>
            <a:ext cx="2971800" cy="4114800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5" name="Picture Placeholder 2"/>
          <p:cNvSpPr>
            <a:spLocks noGrp="1"/>
          </p:cNvSpPr>
          <p:nvPr>
            <p:ph type="pic" idx="1"/>
          </p:nvPr>
        </p:nvSpPr>
        <p:spPr>
          <a:xfrm>
            <a:off x="3581400" y="762000"/>
            <a:ext cx="5410200" cy="5334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71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Northwest Portland Area Indian Health Board</a:t>
            </a:r>
          </a:p>
        </p:txBody>
      </p:sp>
      <p:sp>
        <p:nvSpPr>
          <p:cNvPr id="72" name="Rectangle 4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D3D07F-3835-40D7-A82C-B279B5D3BD2C}" type="datetime1">
              <a:rPr lang="en-US"/>
              <a:pPr>
                <a:defRPr/>
              </a:pPr>
              <a:t>6/15/2012</a:t>
            </a:fld>
            <a:endParaRPr lang="en-US" dirty="0"/>
          </a:p>
        </p:txBody>
      </p:sp>
      <p:sp>
        <p:nvSpPr>
          <p:cNvPr id="73" name="Rectangle 7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1DCAE-C361-4A00-AC5F-A732ED1645D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0" y="0"/>
            <a:ext cx="9144000" cy="1476375"/>
            <a:chOff x="0" y="0"/>
            <a:chExt cx="9144000" cy="1476375"/>
          </a:xfrm>
        </p:grpSpPr>
        <p:grpSp>
          <p:nvGrpSpPr>
            <p:cNvPr id="5" name="Group 38"/>
            <p:cNvGrpSpPr>
              <a:grpSpLocks/>
            </p:cNvGrpSpPr>
            <p:nvPr/>
          </p:nvGrpSpPr>
          <p:grpSpPr bwMode="auto">
            <a:xfrm>
              <a:off x="0" y="0"/>
              <a:ext cx="9144000" cy="1295400"/>
              <a:chOff x="0" y="0"/>
              <a:chExt cx="9144000" cy="1295400"/>
            </a:xfrm>
          </p:grpSpPr>
          <p:sp>
            <p:nvSpPr>
              <p:cNvPr id="37" name="Rectangle 7"/>
              <p:cNvSpPr>
                <a:spLocks noChangeArrowheads="1"/>
              </p:cNvSpPr>
              <p:nvPr/>
            </p:nvSpPr>
            <p:spPr bwMode="auto">
              <a:xfrm>
                <a:off x="0" y="0"/>
                <a:ext cx="9144000" cy="1295400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 dirty="0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pic>
            <p:nvPicPr>
              <p:cNvPr id="38" name="Picture 8" descr="NPAIHBtransparentTEAL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6200" y="228600"/>
                <a:ext cx="1219200" cy="10223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6" name="Group 40"/>
            <p:cNvGrpSpPr>
              <a:grpSpLocks/>
            </p:cNvGrpSpPr>
            <p:nvPr/>
          </p:nvGrpSpPr>
          <p:grpSpPr bwMode="auto">
            <a:xfrm>
              <a:off x="0" y="1295400"/>
              <a:ext cx="9144000" cy="180975"/>
              <a:chOff x="0" y="816"/>
              <a:chExt cx="5760" cy="114"/>
            </a:xfrm>
          </p:grpSpPr>
          <p:pic>
            <p:nvPicPr>
              <p:cNvPr id="7" name="Picture 10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0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" name="Picture 11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2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9" name="Picture 12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84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" name="Picture 13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576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" name="Picture 14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768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2" name="Picture 15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960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3" name="Picture 16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152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4" name="Picture 17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344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5" name="Picture 18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536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6" name="Picture 19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728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7" name="Picture 20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20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8" name="Picture 21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2112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9" name="Picture 22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2304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" name="Picture 23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2496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1" name="Picture 24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2688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2" name="Picture 25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2880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3" name="Picture 26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072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4" name="Picture 27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264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5" name="Picture 28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456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6" name="Picture 29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648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7" name="Picture 30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840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8" name="Picture 31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4032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" name="Picture 32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4224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0" name="Picture 33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4416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1" name="Picture 34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4608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2" name="Picture 35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4800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3" name="Picture 36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4992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4" name="Picture 37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5184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5" name="Picture 38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5376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6" name="Picture 39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5568" y="816"/>
                <a:ext cx="192" cy="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152400"/>
            <a:ext cx="7696200" cy="10668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9" name="Date Placeholder 6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88EE67-193F-41AF-BF5F-84B72BD915BE}" type="datetime1">
              <a:rPr lang="en-US"/>
              <a:pPr>
                <a:defRPr/>
              </a:pPr>
              <a:t>6/15/2012</a:t>
            </a:fld>
            <a:endParaRPr lang="en-US" dirty="0"/>
          </a:p>
        </p:txBody>
      </p:sp>
      <p:sp>
        <p:nvSpPr>
          <p:cNvPr id="40" name="Slide Number Placeholder 7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F9AE4C-5693-4CD2-966E-0A68C244430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1" name="Footer Placeholder 7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Northwest Portland Area Indian Health Board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31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4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 Second level</a:t>
            </a:r>
          </a:p>
          <a:p>
            <a:pPr lvl="2"/>
            <a:r>
              <a:rPr lang="en-US" smtClean="0"/>
              <a:t> Third level</a:t>
            </a:r>
          </a:p>
          <a:p>
            <a:pPr lvl="3"/>
            <a:r>
              <a:rPr lang="en-US" smtClean="0"/>
              <a:t> Fourth level</a:t>
            </a:r>
          </a:p>
          <a:p>
            <a:pPr lvl="4"/>
            <a:r>
              <a:rPr lang="en-US" smtClean="0"/>
              <a:t> Fifth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76200"/>
            <a:ext cx="7315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67000" y="6461125"/>
            <a:ext cx="3810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00000"/>
                </a:solidFill>
                <a:latin typeface="Gill Sans MT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Northwest Portland Area Indian Health Board</a:t>
            </a:r>
          </a:p>
        </p:txBody>
      </p:sp>
      <p:sp>
        <p:nvSpPr>
          <p:cNvPr id="6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61125"/>
            <a:ext cx="2133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00000"/>
                </a:solidFill>
                <a:latin typeface="Gill Sans MT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1B48FDB-D342-4F06-80C3-CC7634C7F97A}" type="datetime1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6/15/2012</a:t>
            </a:fld>
            <a:endParaRPr lang="en-US" dirty="0"/>
          </a:p>
        </p:txBody>
      </p:sp>
      <p:sp>
        <p:nvSpPr>
          <p:cNvPr id="67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61125"/>
            <a:ext cx="2133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00000"/>
                </a:solidFill>
                <a:latin typeface="Georgia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AD814E6-D563-43F1-AFB9-B14F2854572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990000"/>
          </a:solidFill>
          <a:latin typeface="Georgia" pitchFamily="18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990000"/>
          </a:solidFill>
          <a:latin typeface="Georgia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990000"/>
          </a:solidFill>
          <a:latin typeface="Georgia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990000"/>
          </a:solidFill>
          <a:latin typeface="Georgia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990000"/>
          </a:solidFill>
          <a:latin typeface="Georgia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u="sng">
          <a:solidFill>
            <a:srgbClr val="990000"/>
          </a:solidFill>
          <a:latin typeface="Arial Black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u="sng">
          <a:solidFill>
            <a:srgbClr val="990000"/>
          </a:solidFill>
          <a:latin typeface="Arial Black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u="sng">
          <a:solidFill>
            <a:srgbClr val="990000"/>
          </a:solidFill>
          <a:latin typeface="Arial Black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u="sng">
          <a:solidFill>
            <a:srgbClr val="990000"/>
          </a:solidFill>
          <a:latin typeface="Arial Black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715C29"/>
        </a:buClr>
        <a:buSzPct val="95000"/>
        <a:buFont typeface="Arial" charset="0"/>
        <a:buChar char="•"/>
        <a:defRPr sz="36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8080"/>
        </a:buClr>
        <a:buSzPct val="100000"/>
        <a:buFont typeface="Wingdings" pitchFamily="2" charset="2"/>
        <a:buChar char="§"/>
        <a:defRPr lang="en-US" sz="3400" dirty="0">
          <a:solidFill>
            <a:schemeClr val="tx1"/>
          </a:solidFill>
          <a:latin typeface="Trebuchet MS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B40000"/>
        </a:buClr>
        <a:buSzPct val="100000"/>
        <a:buFont typeface="Arial" charset="0"/>
        <a:buChar char="•"/>
        <a:defRPr sz="2800">
          <a:solidFill>
            <a:schemeClr val="tx1"/>
          </a:solidFill>
          <a:latin typeface="Trebuchet MS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644646"/>
        </a:buClr>
        <a:buSzPct val="100000"/>
        <a:buFont typeface="Trebuchet MS" pitchFamily="34" charset="0"/>
        <a:buChar char="—"/>
        <a:defRPr sz="2800" i="1">
          <a:solidFill>
            <a:schemeClr val="tx1"/>
          </a:solidFill>
          <a:latin typeface="Trebuchet MS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Trebuchet MS" pitchFamily="34" charset="0"/>
        <a:buChar char="—"/>
        <a:defRPr sz="2400" i="1">
          <a:solidFill>
            <a:schemeClr val="tx1"/>
          </a:solidFill>
          <a:latin typeface="Trebuchet MS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2"/>
        </a:buBlip>
        <a:defRPr sz="3200" i="1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2"/>
        </a:buBlip>
        <a:defRPr sz="3200" i="1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2"/>
        </a:buBlip>
        <a:defRPr sz="3200" i="1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2"/>
        </a:buBlip>
        <a:defRPr sz="3200" i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4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 Second level</a:t>
            </a:r>
          </a:p>
          <a:p>
            <a:pPr lvl="2"/>
            <a:r>
              <a:rPr lang="en-US" smtClean="0"/>
              <a:t> Third level</a:t>
            </a:r>
          </a:p>
          <a:p>
            <a:pPr lvl="3"/>
            <a:r>
              <a:rPr lang="en-US" smtClean="0"/>
              <a:t> Fourth level</a:t>
            </a:r>
          </a:p>
          <a:p>
            <a:pPr lvl="4"/>
            <a:r>
              <a:rPr lang="en-US" smtClean="0"/>
              <a:t> Fifth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76200"/>
            <a:ext cx="7315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67000" y="6461125"/>
            <a:ext cx="3810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00000"/>
                </a:solidFill>
                <a:latin typeface="Gill Sans MT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Northwest Portland Area Indian Health Board</a:t>
            </a:r>
          </a:p>
        </p:txBody>
      </p:sp>
      <p:sp>
        <p:nvSpPr>
          <p:cNvPr id="6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61125"/>
            <a:ext cx="2133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00000"/>
                </a:solidFill>
                <a:latin typeface="Gill Sans MT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1B48FDB-D342-4F06-80C3-CC7634C7F97A}" type="datetime1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6/15/2012</a:t>
            </a:fld>
            <a:endParaRPr lang="en-US" dirty="0"/>
          </a:p>
        </p:txBody>
      </p:sp>
      <p:sp>
        <p:nvSpPr>
          <p:cNvPr id="67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61125"/>
            <a:ext cx="2133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00000"/>
                </a:solidFill>
                <a:latin typeface="Georgia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AD814E6-D563-43F1-AFB9-B14F2854572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990000"/>
          </a:solidFill>
          <a:latin typeface="Georgia" pitchFamily="18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990000"/>
          </a:solidFill>
          <a:latin typeface="Georgia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990000"/>
          </a:solidFill>
          <a:latin typeface="Georgia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990000"/>
          </a:solidFill>
          <a:latin typeface="Georgia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990000"/>
          </a:solidFill>
          <a:latin typeface="Georgia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u="sng">
          <a:solidFill>
            <a:srgbClr val="990000"/>
          </a:solidFill>
          <a:latin typeface="Arial Black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u="sng">
          <a:solidFill>
            <a:srgbClr val="990000"/>
          </a:solidFill>
          <a:latin typeface="Arial Black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u="sng">
          <a:solidFill>
            <a:srgbClr val="990000"/>
          </a:solidFill>
          <a:latin typeface="Arial Black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u="sng">
          <a:solidFill>
            <a:srgbClr val="990000"/>
          </a:solidFill>
          <a:latin typeface="Arial Black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715C29"/>
        </a:buClr>
        <a:buSzPct val="95000"/>
        <a:buFont typeface="Arial" charset="0"/>
        <a:buChar char="•"/>
        <a:defRPr sz="36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8080"/>
        </a:buClr>
        <a:buSzPct val="100000"/>
        <a:buFont typeface="Wingdings" pitchFamily="2" charset="2"/>
        <a:buChar char="§"/>
        <a:defRPr lang="en-US" sz="3400" dirty="0">
          <a:solidFill>
            <a:schemeClr val="tx1"/>
          </a:solidFill>
          <a:latin typeface="Trebuchet MS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B40000"/>
        </a:buClr>
        <a:buSzPct val="100000"/>
        <a:buFont typeface="Arial" charset="0"/>
        <a:buChar char="•"/>
        <a:defRPr sz="2800">
          <a:solidFill>
            <a:schemeClr val="tx1"/>
          </a:solidFill>
          <a:latin typeface="Trebuchet MS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644646"/>
        </a:buClr>
        <a:buSzPct val="100000"/>
        <a:buFont typeface="Trebuchet MS" pitchFamily="34" charset="0"/>
        <a:buChar char="—"/>
        <a:defRPr sz="2800" i="1">
          <a:solidFill>
            <a:schemeClr val="tx1"/>
          </a:solidFill>
          <a:latin typeface="Trebuchet MS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Trebuchet MS" pitchFamily="34" charset="0"/>
        <a:buChar char="—"/>
        <a:defRPr sz="2400" i="1">
          <a:solidFill>
            <a:schemeClr val="tx1"/>
          </a:solidFill>
          <a:latin typeface="Trebuchet MS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3"/>
        </a:buBlip>
        <a:defRPr sz="3200" i="1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3"/>
        </a:buBlip>
        <a:defRPr sz="3200" i="1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3"/>
        </a:buBlip>
        <a:defRPr sz="3200" i="1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3"/>
        </a:buBlip>
        <a:defRPr sz="3200" i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4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 Second level</a:t>
            </a:r>
          </a:p>
          <a:p>
            <a:pPr lvl="2"/>
            <a:r>
              <a:rPr lang="en-US" smtClean="0"/>
              <a:t> Third level</a:t>
            </a:r>
          </a:p>
          <a:p>
            <a:pPr lvl="3"/>
            <a:r>
              <a:rPr lang="en-US" smtClean="0"/>
              <a:t> Fourth level</a:t>
            </a:r>
          </a:p>
          <a:p>
            <a:pPr lvl="4"/>
            <a:r>
              <a:rPr lang="en-US" smtClean="0"/>
              <a:t> Fifth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76200"/>
            <a:ext cx="7315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67000" y="6461125"/>
            <a:ext cx="3810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00000"/>
                </a:solidFill>
                <a:latin typeface="Gill Sans MT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Northwest Portland Area Indian Health Board</a:t>
            </a:r>
          </a:p>
        </p:txBody>
      </p:sp>
      <p:sp>
        <p:nvSpPr>
          <p:cNvPr id="6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61125"/>
            <a:ext cx="2133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00000"/>
                </a:solidFill>
                <a:latin typeface="Gill Sans MT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1B48FDB-D342-4F06-80C3-CC7634C7F97A}" type="datetime1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6/15/2012</a:t>
            </a:fld>
            <a:endParaRPr lang="en-US" dirty="0"/>
          </a:p>
        </p:txBody>
      </p:sp>
      <p:sp>
        <p:nvSpPr>
          <p:cNvPr id="67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61125"/>
            <a:ext cx="2133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00000"/>
                </a:solidFill>
                <a:latin typeface="Georgia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AD814E6-D563-43F1-AFB9-B14F2854572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990000"/>
          </a:solidFill>
          <a:latin typeface="Georgia" pitchFamily="18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990000"/>
          </a:solidFill>
          <a:latin typeface="Georgia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990000"/>
          </a:solidFill>
          <a:latin typeface="Georgia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990000"/>
          </a:solidFill>
          <a:latin typeface="Georgia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990000"/>
          </a:solidFill>
          <a:latin typeface="Georgia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u="sng">
          <a:solidFill>
            <a:srgbClr val="990000"/>
          </a:solidFill>
          <a:latin typeface="Arial Black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u="sng">
          <a:solidFill>
            <a:srgbClr val="990000"/>
          </a:solidFill>
          <a:latin typeface="Arial Black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u="sng">
          <a:solidFill>
            <a:srgbClr val="990000"/>
          </a:solidFill>
          <a:latin typeface="Arial Black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u="sng">
          <a:solidFill>
            <a:srgbClr val="990000"/>
          </a:solidFill>
          <a:latin typeface="Arial Black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715C29"/>
        </a:buClr>
        <a:buSzPct val="95000"/>
        <a:buFont typeface="Arial" charset="0"/>
        <a:buChar char="•"/>
        <a:defRPr sz="36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8080"/>
        </a:buClr>
        <a:buSzPct val="100000"/>
        <a:buFont typeface="Wingdings" pitchFamily="2" charset="2"/>
        <a:buChar char="§"/>
        <a:defRPr lang="en-US" sz="3400" dirty="0">
          <a:solidFill>
            <a:schemeClr val="tx1"/>
          </a:solidFill>
          <a:latin typeface="Trebuchet MS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B40000"/>
        </a:buClr>
        <a:buSzPct val="100000"/>
        <a:buFont typeface="Arial" charset="0"/>
        <a:buChar char="•"/>
        <a:defRPr sz="2800">
          <a:solidFill>
            <a:schemeClr val="tx1"/>
          </a:solidFill>
          <a:latin typeface="Trebuchet MS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644646"/>
        </a:buClr>
        <a:buSzPct val="100000"/>
        <a:buFont typeface="Trebuchet MS" pitchFamily="34" charset="0"/>
        <a:buChar char="—"/>
        <a:defRPr sz="2800" i="1">
          <a:solidFill>
            <a:schemeClr val="tx1"/>
          </a:solidFill>
          <a:latin typeface="Trebuchet MS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Trebuchet MS" pitchFamily="34" charset="0"/>
        <a:buChar char="—"/>
        <a:defRPr sz="2400" i="1">
          <a:solidFill>
            <a:schemeClr val="tx1"/>
          </a:solidFill>
          <a:latin typeface="Trebuchet MS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2"/>
        </a:buBlip>
        <a:defRPr sz="3200" i="1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2"/>
        </a:buBlip>
        <a:defRPr sz="3200" i="1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2"/>
        </a:buBlip>
        <a:defRPr sz="3200" i="1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2"/>
        </a:buBlip>
        <a:defRPr sz="3200" i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b="1" dirty="0" smtClean="0"/>
              <a:t> Improving Data &amp; Enhancing Access (IDEA-NW) Project</a:t>
            </a:r>
            <a:endParaRPr lang="en-US" sz="3200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3276600"/>
            <a:ext cx="8382000" cy="2133600"/>
          </a:xfrm>
        </p:spPr>
        <p:txBody>
          <a:bodyPr/>
          <a:lstStyle/>
          <a:p>
            <a:pPr>
              <a:defRPr/>
            </a:pPr>
            <a:r>
              <a:rPr lang="en-US" sz="2000" dirty="0" smtClean="0"/>
              <a:t>Megan Hoopes, Project Director</a:t>
            </a:r>
          </a:p>
          <a:p>
            <a:pPr>
              <a:defRPr/>
            </a:pP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mhoopes@npaihb.org</a:t>
            </a:r>
          </a:p>
          <a:p>
            <a:pPr>
              <a:defRPr/>
            </a:pP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503-416-3261</a:t>
            </a:r>
            <a:endParaRPr lang="en-US" sz="2000" dirty="0"/>
          </a:p>
          <a:p>
            <a:pPr>
              <a:defRPr/>
            </a:pPr>
            <a:endParaRPr lang="en-US" sz="1800" dirty="0" smtClean="0"/>
          </a:p>
          <a:p>
            <a:pPr>
              <a:defRPr/>
            </a:pPr>
            <a:r>
              <a:rPr lang="en-US" sz="1800" dirty="0" smtClean="0"/>
              <a:t>Victoria Warren-Mears, P.I.</a:t>
            </a:r>
          </a:p>
          <a:p>
            <a:pPr>
              <a:defRPr/>
            </a:pPr>
            <a:r>
              <a:rPr lang="en-US" sz="1800" dirty="0" smtClean="0"/>
              <a:t>Erik Kakuska, Project Coordinator</a:t>
            </a:r>
          </a:p>
          <a:p>
            <a:pPr>
              <a:defRPr/>
            </a:pPr>
            <a:r>
              <a:rPr lang="en-US" sz="1800" dirty="0" smtClean="0"/>
              <a:t>Jenine Dankovchik, Biostatistician</a:t>
            </a:r>
            <a:endParaRPr lang="en-US" sz="2000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4" name="Footer Placeholder 4"/>
          <p:cNvSpPr txBox="1">
            <a:spLocks/>
          </p:cNvSpPr>
          <p:nvPr/>
        </p:nvSpPr>
        <p:spPr>
          <a:xfrm>
            <a:off x="4419600" y="6096000"/>
            <a:ext cx="3810000" cy="39687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QBM – June 19, </a:t>
            </a:r>
            <a:r>
              <a:rPr kumimoji="0" lang="en-US" sz="1400" b="0" i="0" u="none" strike="noStrike" kern="1200" cap="none" spc="0" normalizeH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How well is your tribe represented by the IHS/RPMS data source?</a:t>
            </a:r>
          </a:p>
          <a:p>
            <a:pPr lvl="1"/>
            <a:r>
              <a:rPr lang="en-US" sz="2400" dirty="0"/>
              <a:t>On RPMS?</a:t>
            </a:r>
          </a:p>
          <a:p>
            <a:pPr lvl="1"/>
            <a:r>
              <a:rPr lang="en-US" sz="2400" dirty="0"/>
              <a:t>Clinic/no clinic</a:t>
            </a:r>
            <a:r>
              <a:rPr lang="en-US" sz="2400" dirty="0" smtClean="0"/>
              <a:t>?</a:t>
            </a:r>
          </a:p>
          <a:p>
            <a:r>
              <a:rPr lang="en-US" sz="2800" dirty="0" smtClean="0"/>
              <a:t>How would you use local-level health data reports? Who should they represent:</a:t>
            </a:r>
          </a:p>
          <a:p>
            <a:pPr lvl="1"/>
            <a:r>
              <a:rPr lang="en-US" sz="2400" dirty="0"/>
              <a:t>CHSDA AI/AN population regardless of tribe</a:t>
            </a:r>
          </a:p>
          <a:p>
            <a:pPr lvl="1"/>
            <a:r>
              <a:rPr lang="en-US" sz="2400" dirty="0"/>
              <a:t>Enrolled population?</a:t>
            </a:r>
          </a:p>
          <a:p>
            <a:pPr lvl="1"/>
            <a:r>
              <a:rPr lang="en-US" sz="2400" dirty="0"/>
              <a:t>Clinic population</a:t>
            </a:r>
            <a:r>
              <a:rPr lang="en-US" sz="2400" dirty="0" smtClean="0"/>
              <a:t>?</a:t>
            </a:r>
          </a:p>
          <a:p>
            <a:r>
              <a:rPr lang="en-US" sz="2800" dirty="0" smtClean="0"/>
              <a:t>Who (within each tribe) should receive them?</a:t>
            </a:r>
          </a:p>
          <a:p>
            <a:pPr lvl="1"/>
            <a:endParaRPr lang="en-US" sz="3000" dirty="0" smtClean="0"/>
          </a:p>
          <a:p>
            <a:pPr lvl="1"/>
            <a:endParaRPr lang="en-US" sz="3000" dirty="0" smtClean="0"/>
          </a:p>
          <a:p>
            <a:endParaRPr lang="en-US" sz="3200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Considerations</a:t>
            </a:r>
            <a:endParaRPr lang="en-US" sz="4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Northwest Portland Area Indian Health Board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06CAB8FA-0CA9-447D-9F83-4F017373320A}" type="datetime1">
              <a:rPr lang="en-US" smtClean="0"/>
              <a:pPr>
                <a:defRPr/>
              </a:pPr>
              <a:t>6/15/2012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309953-E140-4B1E-8A10-F48E1039D203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Project overview</a:t>
            </a:r>
          </a:p>
          <a:p>
            <a:r>
              <a:rPr lang="en-US" dirty="0" smtClean="0"/>
              <a:t>Current linkage activities </a:t>
            </a:r>
          </a:p>
          <a:p>
            <a:r>
              <a:rPr lang="en-US" dirty="0" smtClean="0"/>
              <a:t>Data reports and resources available</a:t>
            </a:r>
          </a:p>
          <a:p>
            <a:r>
              <a:rPr lang="en-US" dirty="0" smtClean="0"/>
              <a:t>Tribe-level reports</a:t>
            </a:r>
          </a:p>
          <a:p>
            <a:endParaRPr lang="en-US" sz="4800" dirty="0" smtClean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Outline</a:t>
            </a:r>
            <a:endParaRPr lang="en-US" sz="44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Northwest </a:t>
            </a:r>
            <a:r>
              <a:rPr lang="en-US" dirty="0" smtClean="0">
                <a:solidFill>
                  <a:schemeClr val="accent5"/>
                </a:solidFill>
              </a:rPr>
              <a:t>Portland</a:t>
            </a:r>
            <a:r>
              <a:rPr lang="en-US" dirty="0" smtClean="0"/>
              <a:t> Area Indian Health Board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B630F59D-564F-4BA3-8B26-72E1794B03DE}" type="datetime1">
              <a:rPr lang="en-US" smtClean="0"/>
              <a:pPr>
                <a:defRPr/>
              </a:pPr>
              <a:t>6/15/2012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4F8FBB-DFE3-4ABA-A41D-865664A8BAAB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724400"/>
          </a:xfrm>
        </p:spPr>
        <p:txBody>
          <a:bodyPr/>
          <a:lstStyle/>
          <a:p>
            <a:r>
              <a:rPr lang="en-US" sz="2400" dirty="0" smtClean="0"/>
              <a:t>IHS data and state health data bases both underestimate deaths, hospitalizations, and health events of American Indians/Alaska Natives, but for different reasons</a:t>
            </a:r>
          </a:p>
          <a:p>
            <a:pPr lvl="1"/>
            <a:r>
              <a:rPr lang="en-US" sz="2200" dirty="0" smtClean="0"/>
              <a:t>Indian health data (IHS/tribal health programs)</a:t>
            </a:r>
          </a:p>
          <a:p>
            <a:pPr lvl="2"/>
            <a:r>
              <a:rPr lang="en-US" sz="2000" dirty="0" smtClean="0"/>
              <a:t>Unlikely for all cancers, hospitalizations, and deaths to be reported in RPMS</a:t>
            </a:r>
          </a:p>
          <a:p>
            <a:pPr lvl="2"/>
            <a:r>
              <a:rPr lang="en-US" sz="2000" dirty="0" smtClean="0"/>
              <a:t>Urban AI/ANs or those not eligible for IHS/tribal services where they live will not be in RPMS</a:t>
            </a:r>
          </a:p>
          <a:p>
            <a:pPr lvl="2"/>
            <a:r>
              <a:rPr lang="en-US" sz="2000" dirty="0" smtClean="0"/>
              <a:t>Some tribes don’t have a clinic</a:t>
            </a:r>
            <a:endParaRPr lang="en-US" sz="2200" dirty="0" smtClean="0"/>
          </a:p>
          <a:p>
            <a:pPr lvl="1"/>
            <a:r>
              <a:rPr lang="en-US" sz="2200" dirty="0" smtClean="0"/>
              <a:t>State data</a:t>
            </a:r>
          </a:p>
          <a:p>
            <a:pPr lvl="2"/>
            <a:r>
              <a:rPr lang="en-US" sz="2000" dirty="0" smtClean="0"/>
              <a:t>AI/AN people are not always coded correctly as AI/AN in cancer registries, death records, and other surveillance data systems</a:t>
            </a:r>
            <a:endParaRPr lang="en-US" sz="2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Background</a:t>
            </a:r>
            <a:endParaRPr lang="en-US" sz="4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Northwest Portland Area Indian Health Board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06CAB8FA-0CA9-447D-9F83-4F017373320A}" type="datetime1">
              <a:rPr lang="en-US" smtClean="0"/>
              <a:pPr>
                <a:defRPr/>
              </a:pPr>
              <a:t>6/15/2012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309953-E140-4B1E-8A10-F48E1039D203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724400"/>
          </a:xfrm>
        </p:spPr>
        <p:txBody>
          <a:bodyPr/>
          <a:lstStyle/>
          <a:p>
            <a:r>
              <a:rPr lang="en-US" sz="2400" dirty="0" smtClean="0"/>
              <a:t>By linking IHS and state health data together, we can correct data inaccuracies and obtain better estimates of AI/AN health status</a:t>
            </a:r>
          </a:p>
          <a:p>
            <a:r>
              <a:rPr lang="en-US" sz="2400" dirty="0" smtClean="0"/>
              <a:t>NTR = Portland Area IHS Registration file</a:t>
            </a:r>
          </a:p>
          <a:p>
            <a:pPr lvl="1"/>
            <a:r>
              <a:rPr lang="en-US" sz="2000" dirty="0"/>
              <a:t>All AI/AN registered at an </a:t>
            </a:r>
            <a:r>
              <a:rPr lang="en-US" sz="2000" dirty="0" smtClean="0"/>
              <a:t>IHS </a:t>
            </a:r>
            <a:r>
              <a:rPr lang="en-US" sz="2000" dirty="0"/>
              <a:t>or tribal clinic in Idaho, Oregon, and </a:t>
            </a:r>
            <a:r>
              <a:rPr lang="en-US" sz="2000" dirty="0" smtClean="0"/>
              <a:t>Washington (RPMS sites only), </a:t>
            </a:r>
            <a:r>
              <a:rPr lang="en-US" sz="2000" dirty="0"/>
              <a:t>updated annually</a:t>
            </a:r>
          </a:p>
          <a:p>
            <a:pPr lvl="1"/>
            <a:r>
              <a:rPr lang="en-US" sz="2000" dirty="0"/>
              <a:t>Partnership with Seattle Indian Health Board/UIHI increases representation of urban AI/AN</a:t>
            </a:r>
          </a:p>
          <a:p>
            <a:r>
              <a:rPr lang="en-US" sz="2400" dirty="0" smtClean="0"/>
              <a:t>Comparing this list of known-AI/ANs to surveillance data systems can identify AI/ANs coded as another race </a:t>
            </a:r>
          </a:p>
          <a:p>
            <a:pPr lvl="1"/>
            <a:r>
              <a:rPr lang="en-US" sz="2000" dirty="0"/>
              <a:t>No confidential or tribe-specific data permanently </a:t>
            </a:r>
            <a:r>
              <a:rPr lang="en-US" sz="2000" dirty="0" smtClean="0"/>
              <a:t>exchanged</a:t>
            </a:r>
          </a:p>
          <a:p>
            <a:r>
              <a:rPr lang="en-US" sz="2400" dirty="0" smtClean="0"/>
              <a:t>Linked data provides better information on AI/AN health at area, state, and local levels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IDEA-NW/Registry Project</a:t>
            </a:r>
            <a:endParaRPr lang="en-US" sz="4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Northwest Portland Area Indian Health Board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06CAB8FA-0CA9-447D-9F83-4F017373320A}" type="datetime1">
              <a:rPr lang="en-US" smtClean="0"/>
              <a:pPr>
                <a:defRPr/>
              </a:pPr>
              <a:t>6/15/2012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309953-E140-4B1E-8A10-F48E1039D203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Death certificates </a:t>
            </a:r>
            <a:r>
              <a:rPr lang="en-US" sz="2400" dirty="0" smtClean="0"/>
              <a:t>(3 states)</a:t>
            </a:r>
          </a:p>
          <a:p>
            <a:r>
              <a:rPr lang="en-US" sz="3200" dirty="0" smtClean="0"/>
              <a:t>Hospital discharge </a:t>
            </a:r>
            <a:r>
              <a:rPr lang="en-US" sz="2400" dirty="0" smtClean="0"/>
              <a:t>(WA; OR forthcoming)</a:t>
            </a:r>
            <a:endParaRPr lang="en-US" sz="3200" dirty="0" smtClean="0"/>
          </a:p>
          <a:p>
            <a:r>
              <a:rPr lang="en-US" sz="3200" dirty="0" smtClean="0"/>
              <a:t>Cancer registries </a:t>
            </a:r>
            <a:r>
              <a:rPr lang="en-US" sz="2400" dirty="0" smtClean="0"/>
              <a:t>(3 states)</a:t>
            </a:r>
          </a:p>
          <a:p>
            <a:r>
              <a:rPr lang="en-US" sz="3200" dirty="0"/>
              <a:t>Trauma registries </a:t>
            </a:r>
            <a:r>
              <a:rPr lang="en-US" sz="2400" dirty="0"/>
              <a:t>(WA &amp; ID will be done soon</a:t>
            </a:r>
            <a:r>
              <a:rPr lang="en-US" sz="2400" dirty="0" smtClean="0"/>
              <a:t>)</a:t>
            </a:r>
          </a:p>
          <a:p>
            <a:r>
              <a:rPr lang="en-US" sz="3200" dirty="0" smtClean="0"/>
              <a:t>Birth certificates </a:t>
            </a:r>
            <a:r>
              <a:rPr lang="en-US" sz="2400" dirty="0" smtClean="0"/>
              <a:t>(OR, &amp; ID; WA forthcoming)</a:t>
            </a:r>
          </a:p>
          <a:p>
            <a:r>
              <a:rPr lang="en-US" sz="3200" dirty="0" smtClean="0"/>
              <a:t>Communicable disease system </a:t>
            </a:r>
            <a:r>
              <a:rPr lang="en-US" sz="2400" dirty="0" smtClean="0"/>
              <a:t>(OR)</a:t>
            </a:r>
          </a:p>
          <a:p>
            <a:pPr>
              <a:buNone/>
            </a:pP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Current linkage activities</a:t>
            </a:r>
            <a:endParaRPr lang="en-US" sz="4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Northwest Portland Area Indian Health Board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06CAB8FA-0CA9-447D-9F83-4F017373320A}" type="datetime1">
              <a:rPr lang="en-US" smtClean="0"/>
              <a:pPr>
                <a:defRPr/>
              </a:pPr>
              <a:t>6/15/2012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309953-E140-4B1E-8A10-F48E1039D203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724400"/>
          </a:xfrm>
        </p:spPr>
        <p:txBody>
          <a:bodyPr/>
          <a:lstStyle/>
          <a:p>
            <a:r>
              <a:rPr lang="en-US" sz="2400" dirty="0" smtClean="0"/>
              <a:t>Overall, about 84% of NW AI/AN population represented</a:t>
            </a:r>
          </a:p>
          <a:p>
            <a:pPr lvl="1"/>
            <a:r>
              <a:rPr lang="en-US" sz="2000" dirty="0"/>
              <a:t>Oregon: 66%</a:t>
            </a:r>
          </a:p>
          <a:p>
            <a:pPr lvl="1"/>
            <a:r>
              <a:rPr lang="en-US" sz="2000" dirty="0"/>
              <a:t>Idaho: 79%</a:t>
            </a:r>
          </a:p>
          <a:p>
            <a:pPr lvl="1"/>
            <a:r>
              <a:rPr lang="en-US" sz="2000" dirty="0"/>
              <a:t>Washington: 81</a:t>
            </a:r>
            <a:r>
              <a:rPr lang="en-US" sz="2000" dirty="0" smtClean="0"/>
              <a:t>%</a:t>
            </a:r>
          </a:p>
          <a:p>
            <a:r>
              <a:rPr lang="en-US" sz="2400" dirty="0" smtClean="0"/>
              <a:t>Younger age groups less well represented than older ages</a:t>
            </a:r>
          </a:p>
          <a:p>
            <a:r>
              <a:rPr lang="en-US" sz="2400" dirty="0" smtClean="0"/>
              <a:t>Tribes/service units are not equally represented</a:t>
            </a:r>
          </a:p>
          <a:p>
            <a:pPr lvl="1"/>
            <a:r>
              <a:rPr lang="en-US" sz="2000" dirty="0" smtClean="0"/>
              <a:t>Some are close to 100%, while others are represented very little or not at all</a:t>
            </a:r>
          </a:p>
          <a:p>
            <a:r>
              <a:rPr lang="en-US" sz="2400" dirty="0" smtClean="0"/>
              <a:t>This data source under-represents urban populations on the whole, but some cities are pretty close to census estimates</a:t>
            </a:r>
            <a:endParaRPr lang="en-US" sz="2000" dirty="0" smtClean="0"/>
          </a:p>
          <a:p>
            <a:pPr lvl="1"/>
            <a:r>
              <a:rPr lang="en-US" sz="2000" dirty="0" smtClean="0"/>
              <a:t>Good: Idaho Falls, Pocatello, Pendleton, Bellingham</a:t>
            </a:r>
          </a:p>
          <a:p>
            <a:pPr lvl="1"/>
            <a:r>
              <a:rPr lang="en-US" sz="2000" dirty="0" smtClean="0"/>
              <a:t>Not-so-good: Portland, Seattle</a:t>
            </a:r>
          </a:p>
          <a:p>
            <a:pPr lvl="1"/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Comparison of NTR to census population estimates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309953-E140-4B1E-8A10-F48E1039D203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871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47800"/>
            <a:ext cx="8686800" cy="4724400"/>
          </a:xfrm>
        </p:spPr>
        <p:txBody>
          <a:bodyPr/>
          <a:lstStyle/>
          <a:p>
            <a:r>
              <a:rPr lang="en-US" sz="2600" dirty="0" smtClean="0"/>
              <a:t>Area-level and state-level reports on: </a:t>
            </a:r>
          </a:p>
          <a:p>
            <a:pPr lvl="1"/>
            <a:r>
              <a:rPr lang="en-US" sz="2400" dirty="0"/>
              <a:t>Cancer</a:t>
            </a:r>
          </a:p>
          <a:p>
            <a:pPr lvl="1"/>
            <a:r>
              <a:rPr lang="en-US" sz="2400" dirty="0"/>
              <a:t>Mortality</a:t>
            </a:r>
          </a:p>
          <a:p>
            <a:pPr lvl="2"/>
            <a:r>
              <a:rPr lang="en-US" sz="2200" dirty="0"/>
              <a:t>Unintentional injury &amp; motor vehicle crashes</a:t>
            </a:r>
          </a:p>
          <a:p>
            <a:pPr lvl="2"/>
            <a:r>
              <a:rPr lang="en-US" sz="2200" dirty="0"/>
              <a:t>Leading causes of death</a:t>
            </a:r>
          </a:p>
          <a:p>
            <a:pPr lvl="1"/>
            <a:r>
              <a:rPr lang="en-US" sz="2400" dirty="0" smtClean="0"/>
              <a:t>HIV/STD</a:t>
            </a:r>
          </a:p>
          <a:p>
            <a:pPr lvl="1"/>
            <a:r>
              <a:rPr lang="en-US" sz="2400" dirty="0" smtClean="0"/>
              <a:t>MCH risk factors and outcomes (in progress)</a:t>
            </a:r>
          </a:p>
          <a:p>
            <a:r>
              <a:rPr lang="en-US" sz="2600" dirty="0" smtClean="0"/>
              <a:t>Check website for more </a:t>
            </a:r>
          </a:p>
          <a:p>
            <a:pPr marL="0" indent="0">
              <a:buNone/>
            </a:pPr>
            <a:r>
              <a:rPr lang="en-US" sz="2600" dirty="0">
                <a:solidFill>
                  <a:srgbClr val="0070C0"/>
                </a:solidFill>
              </a:rPr>
              <a:t> </a:t>
            </a:r>
            <a:r>
              <a:rPr lang="en-US" sz="2600" dirty="0" smtClean="0">
                <a:solidFill>
                  <a:srgbClr val="0070C0"/>
                </a:solidFill>
              </a:rPr>
              <a:t>   </a:t>
            </a:r>
            <a:r>
              <a:rPr lang="en-US" sz="2400" u="sng" dirty="0" smtClean="0">
                <a:solidFill>
                  <a:srgbClr val="0070C0"/>
                </a:solidFill>
              </a:rPr>
              <a:t>www.npaihb.org/epicenter/project/reports</a:t>
            </a:r>
            <a:endParaRPr lang="en-US" u="sng" dirty="0">
              <a:solidFill>
                <a:srgbClr val="0070C0"/>
              </a:solidFill>
            </a:endParaRPr>
          </a:p>
          <a:p>
            <a:r>
              <a:rPr lang="en-US" sz="2600" dirty="0" smtClean="0"/>
              <a:t>Specific data requests are always welcome</a:t>
            </a:r>
          </a:p>
          <a:p>
            <a:r>
              <a:rPr lang="en-US" sz="2600" dirty="0" smtClean="0"/>
              <a:t>Next step: Tribal data reports, multi-topic</a:t>
            </a:r>
          </a:p>
          <a:p>
            <a:pPr marL="457200" lvl="1" indent="0">
              <a:buNone/>
            </a:pPr>
            <a:endParaRPr lang="en-US" sz="2800" dirty="0" smtClean="0"/>
          </a:p>
          <a:p>
            <a:pPr lvl="1"/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Current analysis &amp; reports</a:t>
            </a:r>
            <a:endParaRPr lang="en-US" sz="4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Northwest Portland Area Indian Health Board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06CAB8FA-0CA9-447D-9F83-4F017373320A}" type="datetime1">
              <a:rPr lang="en-US" smtClean="0"/>
              <a:pPr>
                <a:defRPr/>
              </a:pPr>
              <a:t>6/15/2012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309953-E140-4B1E-8A10-F48E1039D203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6625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Assist in efforts to improve wellness and prevent disease in your communities</a:t>
            </a:r>
          </a:p>
          <a:p>
            <a:r>
              <a:rPr lang="en-US" sz="3200" dirty="0" smtClean="0"/>
              <a:t>Identify health priorities</a:t>
            </a:r>
          </a:p>
          <a:p>
            <a:r>
              <a:rPr lang="en-US" sz="3200" dirty="0" smtClean="0"/>
              <a:t>Further understand how data is collected and reported for AI/ANs living in the Northwest</a:t>
            </a:r>
          </a:p>
          <a:p>
            <a:r>
              <a:rPr lang="en-US" sz="3200" dirty="0" smtClean="0"/>
              <a:t>Resource for grant applications and reporting </a:t>
            </a:r>
          </a:p>
          <a:p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Local-level/Tribal health profile reports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Northwest Portland Area Indian Health Board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06CAB8FA-0CA9-447D-9F83-4F017373320A}" type="datetime1">
              <a:rPr lang="en-US" smtClean="0"/>
              <a:pPr>
                <a:defRPr/>
              </a:pPr>
              <a:t>6/15/2012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309953-E140-4B1E-8A10-F48E1039D203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928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If your tribe/population isn’t well represented in linkage work, the data we provide back to you won’t be as accurate, complete, or meaningful</a:t>
            </a:r>
          </a:p>
          <a:p>
            <a:r>
              <a:rPr lang="en-US" sz="3200" dirty="0" smtClean="0"/>
              <a:t>Health profile reports will be tribal property, only disseminated within each tribe</a:t>
            </a:r>
          </a:p>
          <a:p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Bottom line</a:t>
            </a:r>
            <a:endParaRPr lang="en-US" sz="4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Northwest Portland Area Indian Health Board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06CAB8FA-0CA9-447D-9F83-4F017373320A}" type="datetime1">
              <a:rPr lang="en-US" smtClean="0"/>
              <a:pPr>
                <a:defRPr/>
              </a:pPr>
              <a:t>6/15/2012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309953-E140-4B1E-8A10-F48E1039D203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833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valancheTemplate_9703">
  <a:themeElements>
    <a:clrScheme name="Custom 6">
      <a:dk1>
        <a:sysClr val="windowText" lastClr="000000"/>
      </a:dk1>
      <a:lt1>
        <a:sysClr val="window" lastClr="FFFFFF"/>
      </a:lt1>
      <a:dk2>
        <a:srgbClr val="4F271C"/>
      </a:dk2>
      <a:lt2>
        <a:srgbClr val="F8EDC5"/>
      </a:lt2>
      <a:accent1>
        <a:srgbClr val="3891A7"/>
      </a:accent1>
      <a:accent2>
        <a:srgbClr val="F1DB8C"/>
      </a:accent2>
      <a:accent3>
        <a:srgbClr val="C32D2E"/>
      </a:accent3>
      <a:accent4>
        <a:srgbClr val="637F26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NPAIHB1">
      <a:majorFont>
        <a:latin typeface="Georgia"/>
        <a:ea typeface=""/>
        <a:cs typeface=""/>
      </a:majorFont>
      <a:minorFont>
        <a:latin typeface="Trebuchet MS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AvalancheTemplate_9703">
  <a:themeElements>
    <a:clrScheme name="Custom 6">
      <a:dk1>
        <a:sysClr val="windowText" lastClr="000000"/>
      </a:dk1>
      <a:lt1>
        <a:sysClr val="window" lastClr="FFFFFF"/>
      </a:lt1>
      <a:dk2>
        <a:srgbClr val="4F271C"/>
      </a:dk2>
      <a:lt2>
        <a:srgbClr val="F8EDC5"/>
      </a:lt2>
      <a:accent1>
        <a:srgbClr val="3891A7"/>
      </a:accent1>
      <a:accent2>
        <a:srgbClr val="F1DB8C"/>
      </a:accent2>
      <a:accent3>
        <a:srgbClr val="C32D2E"/>
      </a:accent3>
      <a:accent4>
        <a:srgbClr val="637F26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NPAIHB1">
      <a:majorFont>
        <a:latin typeface="Georgia"/>
        <a:ea typeface=""/>
        <a:cs typeface=""/>
      </a:majorFont>
      <a:minorFont>
        <a:latin typeface="Trebuchet MS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AvalancheTemplate_9703">
  <a:themeElements>
    <a:clrScheme name="Custom 6">
      <a:dk1>
        <a:sysClr val="windowText" lastClr="000000"/>
      </a:dk1>
      <a:lt1>
        <a:sysClr val="window" lastClr="FFFFFF"/>
      </a:lt1>
      <a:dk2>
        <a:srgbClr val="4F271C"/>
      </a:dk2>
      <a:lt2>
        <a:srgbClr val="F8EDC5"/>
      </a:lt2>
      <a:accent1>
        <a:srgbClr val="3891A7"/>
      </a:accent1>
      <a:accent2>
        <a:srgbClr val="F1DB8C"/>
      </a:accent2>
      <a:accent3>
        <a:srgbClr val="C32D2E"/>
      </a:accent3>
      <a:accent4>
        <a:srgbClr val="637F26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NPAIHB1">
      <a:majorFont>
        <a:latin typeface="Georgia"/>
        <a:ea typeface=""/>
        <a:cs typeface=""/>
      </a:majorFont>
      <a:minorFont>
        <a:latin typeface="Trebuchet MS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1641</TotalTime>
  <Words>651</Words>
  <Application>Microsoft Office PowerPoint</Application>
  <PresentationFormat>On-screen Show (4:3)</PresentationFormat>
  <Paragraphs>110</Paragraphs>
  <Slides>10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AvalancheTemplate_9703</vt:lpstr>
      <vt:lpstr>1_AvalancheTemplate_9703</vt:lpstr>
      <vt:lpstr>2_AvalancheTemplate_9703</vt:lpstr>
      <vt:lpstr> Improving Data &amp; Enhancing Access (IDEA-NW) Project</vt:lpstr>
      <vt:lpstr>Outline</vt:lpstr>
      <vt:lpstr>Background</vt:lpstr>
      <vt:lpstr>IDEA-NW/Registry Project</vt:lpstr>
      <vt:lpstr>Current linkage activities</vt:lpstr>
      <vt:lpstr>Comparison of NTR to census population estimates</vt:lpstr>
      <vt:lpstr>Current analysis &amp; reports</vt:lpstr>
      <vt:lpstr>Local-level/Tribal health profile reports</vt:lpstr>
      <vt:lpstr>Bottom line</vt:lpstr>
      <vt:lpstr>Considerations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Racial misclassification and disparities in hospitalization among American Indians/Alaska Natives and other races, Washington, 2007-2008</dc:title>
  <dc:creator>hoopes</dc:creator>
  <cp:lastModifiedBy>Megan Hoopes</cp:lastModifiedBy>
  <cp:revision>105</cp:revision>
  <dcterms:created xsi:type="dcterms:W3CDTF">2010-05-07T16:23:32Z</dcterms:created>
  <dcterms:modified xsi:type="dcterms:W3CDTF">2012-06-15T22:33:07Z</dcterms:modified>
</cp:coreProperties>
</file>